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xls" ContentType="application/vnd.ms-exce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82" r:id="rId2"/>
    <p:sldId id="299" r:id="rId3"/>
    <p:sldId id="264" r:id="rId4"/>
    <p:sldId id="257" r:id="rId5"/>
    <p:sldId id="310" r:id="rId6"/>
    <p:sldId id="269" r:id="rId7"/>
    <p:sldId id="283" r:id="rId8"/>
    <p:sldId id="289" r:id="rId9"/>
    <p:sldId id="312" r:id="rId10"/>
    <p:sldId id="258" r:id="rId11"/>
    <p:sldId id="293" r:id="rId12"/>
    <p:sldId id="300" r:id="rId13"/>
    <p:sldId id="259" r:id="rId14"/>
    <p:sldId id="297" r:id="rId15"/>
    <p:sldId id="301" r:id="rId16"/>
    <p:sldId id="296" r:id="rId17"/>
    <p:sldId id="309" r:id="rId18"/>
    <p:sldId id="262" r:id="rId19"/>
    <p:sldId id="311" r:id="rId20"/>
    <p:sldId id="303" r:id="rId21"/>
    <p:sldId id="302" r:id="rId22"/>
    <p:sldId id="263" r:id="rId23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5050"/>
    <a:srgbClr val="333399"/>
    <a:srgbClr val="3333CC"/>
    <a:srgbClr val="0000CC"/>
    <a:srgbClr val="0033CC"/>
    <a:srgbClr val="3333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75766" autoAdjust="0"/>
  </p:normalViewPr>
  <p:slideViewPr>
    <p:cSldViewPr>
      <p:cViewPr>
        <p:scale>
          <a:sx n="60" d="100"/>
          <a:sy n="60" d="100"/>
        </p:scale>
        <p:origin x="-2448" y="-62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93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E14EB34-525B-4038-8FAB-57A362FEE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845F35E1-939E-44B0-8970-CBD660DC3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A9897C-1A94-42CE-9334-C5EFA4F31BBE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1AA2AC-E177-463C-BE33-B30B50C4C099}" type="slidenum">
              <a:rPr lang="en-US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46FC54-3965-40BC-9295-6D2426B28E78}" type="slidenum">
              <a:rPr lang="en-US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CFEA78-0603-4544-8FF2-32D49927BAD2}" type="slidenum">
              <a:rPr lang="en-US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D23002-5B69-439C-B799-D1D7D7DA4A59}" type="slidenum">
              <a:rPr lang="en-US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268EE-C65A-4400-B033-EDDDDF4999C6}" type="slidenum">
              <a:rPr lang="en-US">
                <a:latin typeface="Arial" charset="0"/>
              </a:rPr>
              <a:pPr/>
              <a:t>14</a:t>
            </a:fld>
            <a:endParaRPr lang="en-US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1CDECF-F3B4-47EC-A574-B1F19A528613}" type="slidenum">
              <a:rPr lang="en-US">
                <a:latin typeface="Arial" charset="0"/>
              </a:rPr>
              <a:pPr/>
              <a:t>15</a:t>
            </a:fld>
            <a:endParaRPr lang="en-US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210C45-D44A-4B20-B961-F390CB4395B6}" type="slidenum">
              <a:rPr lang="en-US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ACC06A-CBD3-43C0-A3A9-C8CE26152C0C}" type="slidenum">
              <a:rPr lang="en-US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1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963340-1912-45AC-B3C4-773A36148404}" type="slidenum">
              <a:rPr lang="en-US">
                <a:latin typeface="Arial" charset="0"/>
              </a:rPr>
              <a:pPr/>
              <a:t>18</a:t>
            </a:fld>
            <a:endParaRPr lang="en-US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92073C-DD84-4AD3-9E2E-2DF31A6D80E4}" type="slidenum">
              <a:rPr lang="en-US">
                <a:latin typeface="Arial" charset="0"/>
              </a:rPr>
              <a:pPr/>
              <a:t>19</a:t>
            </a:fld>
            <a:endParaRPr lang="en-US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271B84-5337-499F-949C-90EB6E5690EA}" type="slidenum">
              <a:rPr lang="en-US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C5E2A-5494-42EE-B300-7A241D12397D}" type="slidenum">
              <a:rPr lang="en-US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6D717F-CD01-46F2-A6DE-03CEB0D3A713}" type="slidenum">
              <a:rPr lang="en-US">
                <a:latin typeface="Arial" charset="0"/>
              </a:rPr>
              <a:pPr/>
              <a:t>21</a:t>
            </a:fld>
            <a:endParaRPr 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470175-32F6-484F-AAB3-468C2167A998}" type="slidenum">
              <a:rPr lang="en-US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962110-CDF9-46B3-BCBF-D336E4256ABB}" type="slidenum">
              <a:rPr lang="en-US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08D0A4-81FA-4C35-AE66-BF2A53FC34C0}" type="slidenum">
              <a:rPr lang="en-US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64AFBA-3F89-4DD2-886E-69A4C8EE1AFA}" type="slidenum">
              <a:rPr lang="en-US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3444CE-165C-4F7D-98A0-32D6FC993F7E}" type="slidenum">
              <a:rPr lang="en-US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73820F-14F9-4CFD-AE27-D727DD8D94D9}" type="slidenum">
              <a:rPr lang="en-US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B9FA53-A996-4C13-A962-4D4FA95CAFEE}" type="slidenum">
              <a:rPr lang="en-US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EDA2F5-C11D-40B2-9144-386DAB8BAEB4}" type="slidenum">
              <a:rPr lang="en-US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811588" cy="531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3811588" cy="531813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1.xls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457200"/>
            <a:ext cx="3125788" cy="379413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smtClean="0">
                <a:ea typeface="ＭＳ Ｐゴシック" pitchFamily="34" charset="-128"/>
              </a:rPr>
              <a:t>Microcirculation: introduction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09800" y="1066800"/>
            <a:ext cx="4648200" cy="31400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rIns="4572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700">
                <a:solidFill>
                  <a:srgbClr val="000000"/>
                </a:solidFill>
              </a:rPr>
              <a:t>1) Capillaries are the site of diffusion of nutrients and waste between blood and tissue 2) Transcapillary exchange of fluid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700">
                <a:solidFill>
                  <a:srgbClr val="000000"/>
                </a:solidFill>
              </a:rPr>
              <a:t>Maintains p</a:t>
            </a:r>
            <a:r>
              <a:rPr lang="en-US" sz="1700"/>
              <a:t>lasma &amp; interstitial flluid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700"/>
              <a:t>Volume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700"/>
              <a:t>Opposes edema formation ( Capillary Starling forces)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700"/>
              <a:t>Lymphatic structure &amp; function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700"/>
              <a:t>Edema formation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0" y="227013"/>
            <a:ext cx="1220788" cy="382587"/>
          </a:xfrm>
          <a:solidFill>
            <a:schemeClr val="bg1"/>
          </a:solidFill>
          <a:ln cap="flat">
            <a:solidFill>
              <a:schemeClr val="tx1"/>
            </a:solidFill>
          </a:ln>
        </p:spPr>
        <p:txBody>
          <a:bodyPr lIns="91440" rIns="91440"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Osmosis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66800" y="914400"/>
            <a:ext cx="7239000" cy="23876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spcAft>
                <a:spcPct val="50000"/>
              </a:spcAft>
            </a:pPr>
            <a:r>
              <a:rPr lang="en-US" sz="1700"/>
              <a:t>Osmotic pressure is pressure created by a difference in solute concentration across a semi-permeable membrane.</a:t>
            </a:r>
          </a:p>
          <a:p>
            <a:pPr eaLnBrk="0" hangingPunct="0">
              <a:lnSpc>
                <a:spcPct val="130000"/>
              </a:lnSpc>
              <a:spcAft>
                <a:spcPct val="50000"/>
              </a:spcAft>
            </a:pPr>
            <a:r>
              <a:rPr lang="en-US" sz="1700"/>
              <a:t>Osmosis is the passive diffusion of water from a region of low solute concentration (dilute solution, low osmotic pressure) to a region of high solute concentration (concentrated solution, high osmotic pressure).</a:t>
            </a:r>
          </a:p>
          <a:p>
            <a:pPr eaLnBrk="0" hangingPunct="0">
              <a:lnSpc>
                <a:spcPct val="130000"/>
              </a:lnSpc>
              <a:spcAft>
                <a:spcPct val="50000"/>
              </a:spcAft>
            </a:pPr>
            <a:r>
              <a:rPr lang="en-US" sz="1700"/>
              <a:t>Osmotic pressure due to protein molecules is called </a:t>
            </a:r>
            <a:r>
              <a:rPr lang="en-US" sz="1700" b="1" i="1"/>
              <a:t>oncotic pressure.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228600"/>
            <a:ext cx="2667000" cy="3048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mtClean="0">
                <a:ea typeface="ＭＳ Ｐゴシック" pitchFamily="34" charset="-128"/>
              </a:rPr>
              <a:t>Definition of an osmole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62000" y="908050"/>
            <a:ext cx="7543800" cy="29083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700"/>
              <a:t>Osmotic Pressure depends on the concentration of particles in a solution..</a:t>
            </a:r>
          </a:p>
          <a:p>
            <a:pPr>
              <a:lnSpc>
                <a:spcPct val="90000"/>
              </a:lnSpc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An osmole is a unit that refers to the total number of particles dissolved in a solution. One osmole =  6.02 x 10</a:t>
            </a:r>
            <a:r>
              <a:rPr lang="en-US" sz="1700" baseline="30000"/>
              <a:t>23</a:t>
            </a:r>
            <a:r>
              <a:rPr lang="en-US" sz="1700"/>
              <a:t> particles (Avogadro</a:t>
            </a:r>
            <a:r>
              <a:rPr lang="ja-JP" altLang="en-US" sz="1700"/>
              <a:t>’</a:t>
            </a:r>
            <a:r>
              <a:rPr lang="en-US" altLang="ja-JP" sz="1700"/>
              <a:t>s number).</a:t>
            </a:r>
          </a:p>
          <a:p>
            <a:pPr>
              <a:lnSpc>
                <a:spcPct val="90000"/>
              </a:lnSpc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One gram molecular weight of glucose dissolved in water will liberate one osmole of particles.</a:t>
            </a:r>
          </a:p>
          <a:p>
            <a:pPr>
              <a:lnSpc>
                <a:spcPct val="90000"/>
              </a:lnSpc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One mole of NaCl dissolved in water will yield two osmoles (Na</a:t>
            </a:r>
            <a:r>
              <a:rPr lang="en-US" sz="1700" baseline="30000"/>
              <a:t>+</a:t>
            </a:r>
            <a:r>
              <a:rPr lang="en-US" sz="1700"/>
              <a:t> and Cl</a:t>
            </a:r>
            <a:r>
              <a:rPr lang="en-US" sz="1700" baseline="30000"/>
              <a:t>-</a:t>
            </a:r>
            <a:r>
              <a:rPr lang="en-US" sz="1700"/>
              <a:t>) of particles.</a:t>
            </a:r>
          </a:p>
          <a:p>
            <a:pPr>
              <a:lnSpc>
                <a:spcPct val="90000"/>
              </a:lnSpc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One osmole of glucose in one liter of water will yield a one osmolar solution.</a:t>
            </a:r>
          </a:p>
        </p:txBody>
      </p:sp>
      <p:sp>
        <p:nvSpPr>
          <p:cNvPr id="15364" name="Text Box 12"/>
          <p:cNvSpPr txBox="1">
            <a:spLocks noChangeArrowheads="1"/>
          </p:cNvSpPr>
          <p:nvPr/>
        </p:nvSpPr>
        <p:spPr bwMode="auto">
          <a:xfrm>
            <a:off x="1676400" y="4191000"/>
            <a:ext cx="5715000" cy="12731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Osmolarity is the number of osmoles/liter of solution.</a:t>
            </a:r>
          </a:p>
          <a:p>
            <a:pPr>
              <a:spcAft>
                <a:spcPct val="25000"/>
              </a:spcAft>
            </a:pPr>
            <a:r>
              <a:rPr lang="en-US" sz="1700"/>
              <a:t>Osmolality is the number of osmoles/kilogram of solvent.</a:t>
            </a:r>
          </a:p>
          <a:p>
            <a:pPr>
              <a:spcAft>
                <a:spcPct val="25000"/>
              </a:spcAft>
            </a:pPr>
            <a:r>
              <a:rPr lang="en-US" sz="1700"/>
              <a:t>The difference between osmolarity &amp; osmolality for biological solutions is insignificant.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1"/>
          <p:cNvSpPr>
            <a:spLocks noGrp="1" noChangeArrowheads="1"/>
          </p:cNvSpPr>
          <p:nvPr>
            <p:ph type="title"/>
          </p:nvPr>
        </p:nvSpPr>
        <p:spPr>
          <a:xfrm>
            <a:off x="3162300" y="152400"/>
            <a:ext cx="2743200" cy="382588"/>
          </a:xfrm>
          <a:solidFill>
            <a:schemeClr val="bg1"/>
          </a:solidFill>
        </p:spPr>
        <p:txBody>
          <a:bodyPr>
            <a:spAutoFit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Normal plasma osmolality</a:t>
            </a:r>
          </a:p>
        </p:txBody>
      </p:sp>
      <p:graphicFrame>
        <p:nvGraphicFramePr>
          <p:cNvPr id="88239" name="Group 175"/>
          <p:cNvGraphicFramePr>
            <a:graphicFrameLocks noGrp="1"/>
          </p:cNvGraphicFramePr>
          <p:nvPr>
            <p:ph idx="1"/>
          </p:nvPr>
        </p:nvGraphicFramePr>
        <p:xfrm>
          <a:off x="2362200" y="762000"/>
          <a:ext cx="4267200" cy="4449860"/>
        </p:xfrm>
        <a:graphic>
          <a:graphicData uri="http://schemas.openxmlformats.org/drawingml/2006/table">
            <a:tbl>
              <a:tblPr/>
              <a:tblGrid>
                <a:gridCol w="1066800"/>
                <a:gridCol w="914400"/>
                <a:gridCol w="990600"/>
                <a:gridCol w="1295400"/>
              </a:tblGrid>
              <a:tr h="45716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Plasma solutes, millimoles/liter</a:t>
                      </a: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1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Cations</a:t>
                      </a: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Anions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720"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R="45720"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108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1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HCO</a:t>
                      </a:r>
                      <a:r>
                        <a:rPr kumimoji="0" lang="en-US" sz="17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R="45720"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1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++</a:t>
                      </a: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Lactate</a:t>
                      </a:r>
                    </a:p>
                  </a:txBody>
                  <a:tcPr marR="45720"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1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Sum</a:t>
                      </a: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140.5</a:t>
                      </a:r>
                    </a:p>
                  </a:txBody>
                  <a:tcPr marR="45720"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Albumin</a:t>
                      </a:r>
                    </a:p>
                  </a:txBody>
                  <a:tcPr marR="45720"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1928">
                <a:tc rowSpan="3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Sum</a:t>
                      </a:r>
                    </a:p>
                  </a:txBody>
                  <a:tcPr marR="45720"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133.6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1928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Glucose     5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928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Urea     5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928"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Grand total</a:t>
                      </a:r>
                    </a:p>
                  </a:txBody>
                  <a:tcPr marR="45720" marT="91429" marB="914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284.1</a:t>
                      </a:r>
                    </a:p>
                  </a:txBody>
                  <a:tcPr marT="91429" marB="914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431" name="Text Box 172"/>
          <p:cNvSpPr txBox="1">
            <a:spLocks noChangeArrowheads="1"/>
          </p:cNvSpPr>
          <p:nvPr/>
        </p:nvSpPr>
        <p:spPr bwMode="auto">
          <a:xfrm>
            <a:off x="1905000" y="5486400"/>
            <a:ext cx="5410200" cy="9350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>
              <a:spcAft>
                <a:spcPct val="10000"/>
              </a:spcAft>
            </a:pPr>
            <a:r>
              <a:rPr lang="en-US" sz="1700" dirty="0" err="1"/>
              <a:t>mM</a:t>
            </a:r>
            <a:r>
              <a:rPr lang="en-US" sz="1700" dirty="0"/>
              <a:t> = </a:t>
            </a:r>
            <a:r>
              <a:rPr lang="en-US" sz="1700" dirty="0" err="1"/>
              <a:t>millimole</a:t>
            </a:r>
            <a:r>
              <a:rPr lang="en-US" sz="1700" dirty="0"/>
              <a:t> = 1/1000th of a mole</a:t>
            </a:r>
          </a:p>
          <a:p>
            <a:pPr>
              <a:spcAft>
                <a:spcPct val="10000"/>
              </a:spcAft>
            </a:pPr>
            <a:r>
              <a:rPr lang="en-US" sz="1700" dirty="0" err="1"/>
              <a:t>mOsm</a:t>
            </a:r>
            <a:r>
              <a:rPr lang="en-US" sz="1700" dirty="0"/>
              <a:t> = </a:t>
            </a:r>
            <a:r>
              <a:rPr lang="en-US" sz="1700" dirty="0" err="1"/>
              <a:t>milliosmole</a:t>
            </a:r>
            <a:r>
              <a:rPr lang="en-US" sz="1700" dirty="0"/>
              <a:t> = 1/1000th of an </a:t>
            </a:r>
            <a:r>
              <a:rPr lang="en-US" sz="1700" dirty="0" err="1"/>
              <a:t>osmole</a:t>
            </a:r>
            <a:endParaRPr lang="en-US" sz="1700" dirty="0"/>
          </a:p>
          <a:p>
            <a:pPr>
              <a:spcAft>
                <a:spcPct val="10000"/>
              </a:spcAft>
            </a:pPr>
            <a:r>
              <a:rPr lang="en-US" sz="1700" b="1" i="1" dirty="0"/>
              <a:t>Normal plasma </a:t>
            </a:r>
            <a:r>
              <a:rPr lang="en-US" sz="1700" b="1" i="1" dirty="0" err="1"/>
              <a:t>osmolality</a:t>
            </a:r>
            <a:r>
              <a:rPr lang="en-US" sz="1700" b="1" i="1" dirty="0"/>
              <a:t> = 280 to 296 </a:t>
            </a:r>
            <a:r>
              <a:rPr lang="en-US" sz="1700" b="1" i="1" dirty="0" err="1"/>
              <a:t>mOsm</a:t>
            </a:r>
            <a:r>
              <a:rPr lang="en-US" sz="1700" b="1" i="1" dirty="0"/>
              <a:t>/liter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000375" y="153988"/>
            <a:ext cx="3446463" cy="384175"/>
          </a:xfrm>
          <a:solidFill>
            <a:schemeClr val="bg1"/>
          </a:solidFill>
          <a:ln cap="flat">
            <a:solidFill>
              <a:schemeClr val="tx1"/>
            </a:solidFill>
          </a:ln>
        </p:spPr>
        <p:txBody>
          <a:bodyPr lIns="91440" rIns="91440"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Starling forces in capillaries</a:t>
            </a:r>
          </a:p>
        </p:txBody>
      </p:sp>
      <p:grpSp>
        <p:nvGrpSpPr>
          <p:cNvPr id="17411" name="Group 7"/>
          <p:cNvGrpSpPr>
            <a:grpSpLocks/>
          </p:cNvGrpSpPr>
          <p:nvPr/>
        </p:nvGrpSpPr>
        <p:grpSpPr bwMode="auto">
          <a:xfrm>
            <a:off x="1219200" y="762000"/>
            <a:ext cx="7010400" cy="4770438"/>
            <a:chOff x="768" y="480"/>
            <a:chExt cx="4416" cy="3005"/>
          </a:xfrm>
        </p:grpSpPr>
        <p:sp>
          <p:nvSpPr>
            <p:cNvPr id="17412" name="Rectangle 2"/>
            <p:cNvSpPr>
              <a:spLocks noChangeArrowheads="1"/>
            </p:cNvSpPr>
            <p:nvPr/>
          </p:nvSpPr>
          <p:spPr bwMode="auto">
            <a:xfrm>
              <a:off x="768" y="480"/>
              <a:ext cx="4416" cy="300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2880" tIns="137160" bIns="137160">
              <a:spAutoFit/>
            </a:bodyPr>
            <a:lstStyle/>
            <a:p>
              <a:pPr>
                <a:spcAft>
                  <a:spcPct val="30000"/>
                </a:spcAft>
              </a:pPr>
              <a:r>
                <a:rPr lang="en-US" sz="1800"/>
                <a:t>                                             </a:t>
              </a:r>
              <a:r>
                <a:rPr lang="en-US" sz="1700"/>
                <a:t>OUT            IN</a:t>
              </a:r>
            </a:p>
            <a:p>
              <a:pPr>
                <a:spcAft>
                  <a:spcPct val="30000"/>
                </a:spcAft>
              </a:pPr>
              <a:endParaRPr lang="en-US" sz="1700"/>
            </a:p>
            <a:p>
              <a:pPr algn="ctr">
                <a:spcAft>
                  <a:spcPct val="30000"/>
                </a:spcAft>
              </a:pPr>
              <a:r>
                <a:rPr lang="en-US" sz="1700"/>
                <a:t>F = K [(P</a:t>
              </a:r>
              <a:r>
                <a:rPr lang="en-US" sz="1700" baseline="-25000"/>
                <a:t>cap</a:t>
              </a:r>
              <a:r>
                <a:rPr lang="en-US" sz="1700"/>
                <a:t> + </a:t>
              </a:r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</a:rPr>
                <a:t>i</a:t>
              </a:r>
              <a:r>
                <a:rPr lang="en-US" sz="1700">
                  <a:cs typeface="Arial" charset="0"/>
                </a:rPr>
                <a:t>) – (P</a:t>
              </a:r>
              <a:r>
                <a:rPr lang="en-US" sz="1700" baseline="-25000">
                  <a:cs typeface="Arial" charset="0"/>
                </a:rPr>
                <a:t>i</a:t>
              </a:r>
              <a:r>
                <a:rPr lang="en-US" sz="1700">
                  <a:cs typeface="Arial" charset="0"/>
                </a:rPr>
                <a:t> + </a:t>
              </a:r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  <a:sym typeface="Symbol" pitchFamily="18" charset="2"/>
                </a:rPr>
                <a:t>cap</a:t>
              </a:r>
              <a:r>
                <a:rPr lang="en-US" sz="1700">
                  <a:cs typeface="Arial" charset="0"/>
                  <a:sym typeface="Symbol" pitchFamily="18" charset="2"/>
                </a:rPr>
                <a:t>)]</a:t>
              </a:r>
            </a:p>
            <a:p>
              <a:pPr>
                <a:lnSpc>
                  <a:spcPct val="110000"/>
                </a:lnSpc>
                <a:spcAft>
                  <a:spcPct val="30000"/>
                </a:spcAft>
              </a:pPr>
              <a:endParaRPr lang="en-US" sz="1700"/>
            </a:p>
            <a:p>
              <a:pPr>
                <a:lnSpc>
                  <a:spcPct val="110000"/>
                </a:lnSpc>
                <a:spcAft>
                  <a:spcPct val="30000"/>
                </a:spcAft>
              </a:pPr>
              <a:r>
                <a:rPr lang="en-US" sz="1700"/>
                <a:t>F = net movement of fluid across the capillary wall (ml/min)</a:t>
              </a:r>
            </a:p>
            <a:p>
              <a:pPr>
                <a:lnSpc>
                  <a:spcPct val="110000"/>
                </a:lnSpc>
                <a:spcAft>
                  <a:spcPct val="30000"/>
                </a:spcAft>
              </a:pPr>
              <a:r>
                <a:rPr lang="en-US" sz="1700"/>
                <a:t>P</a:t>
              </a:r>
              <a:r>
                <a:rPr lang="en-US" sz="1700" baseline="-25000"/>
                <a:t>c ap </a:t>
              </a:r>
              <a:r>
                <a:rPr lang="en-US" sz="1700"/>
                <a:t>= capillary hydrostatic pressure (mmHg)</a:t>
              </a:r>
            </a:p>
            <a:p>
              <a:pPr>
                <a:lnSpc>
                  <a:spcPct val="110000"/>
                </a:lnSpc>
                <a:spcAft>
                  <a:spcPct val="30000"/>
                </a:spcAft>
              </a:pPr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  <a:sym typeface="Symbol" pitchFamily="18" charset="2"/>
                </a:rPr>
                <a:t>cap </a:t>
              </a:r>
              <a:r>
                <a:rPr lang="en-US" sz="1700">
                  <a:cs typeface="Arial" charset="0"/>
                  <a:sym typeface="Symbol" pitchFamily="18" charset="2"/>
                </a:rPr>
                <a:t>= capillary oncotic pressure</a:t>
              </a:r>
              <a:r>
                <a:rPr lang="en-US" sz="1700">
                  <a:latin typeface="Arial Black" pitchFamily="34" charset="0"/>
                  <a:cs typeface="Arial" charset="0"/>
                  <a:sym typeface="Symbol" pitchFamily="18" charset="2"/>
                </a:rPr>
                <a:t>*</a:t>
              </a:r>
              <a:r>
                <a:rPr lang="en-US" sz="1700">
                  <a:cs typeface="Arial" charset="0"/>
                  <a:sym typeface="Symbol" pitchFamily="18" charset="2"/>
                </a:rPr>
                <a:t> (mmHg)</a:t>
              </a:r>
            </a:p>
            <a:p>
              <a:pPr>
                <a:lnSpc>
                  <a:spcPct val="110000"/>
                </a:lnSpc>
                <a:spcAft>
                  <a:spcPct val="30000"/>
                </a:spcAft>
              </a:pPr>
              <a:r>
                <a:rPr lang="en-US" sz="1700">
                  <a:cs typeface="Arial" charset="0"/>
                  <a:sym typeface="Symbol" pitchFamily="18" charset="2"/>
                </a:rPr>
                <a:t>P</a:t>
              </a:r>
              <a:r>
                <a:rPr lang="en-US" sz="1700" baseline="-25000">
                  <a:cs typeface="Arial" charset="0"/>
                  <a:sym typeface="Symbol" pitchFamily="18" charset="2"/>
                </a:rPr>
                <a:t>i </a:t>
              </a:r>
              <a:r>
                <a:rPr lang="en-US" sz="1700">
                  <a:cs typeface="Arial" charset="0"/>
                  <a:sym typeface="Symbol" pitchFamily="18" charset="2"/>
                </a:rPr>
                <a:t>= interstitial fluid hydrostatic pressure (mmHg)</a:t>
              </a:r>
            </a:p>
            <a:p>
              <a:pPr>
                <a:lnSpc>
                  <a:spcPct val="110000"/>
                </a:lnSpc>
                <a:spcAft>
                  <a:spcPct val="30000"/>
                </a:spcAft>
              </a:pPr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</a:rPr>
                <a:t>I </a:t>
              </a:r>
              <a:r>
                <a:rPr lang="en-US" sz="1700">
                  <a:cs typeface="Arial" charset="0"/>
                </a:rPr>
                <a:t>= interstitial fluid oncotic pressure (mmHg)</a:t>
              </a:r>
            </a:p>
            <a:p>
              <a:pPr>
                <a:lnSpc>
                  <a:spcPct val="110000"/>
                </a:lnSpc>
                <a:spcAft>
                  <a:spcPct val="30000"/>
                </a:spcAft>
              </a:pPr>
              <a:r>
                <a:rPr lang="en-US" sz="1700">
                  <a:cs typeface="Arial" charset="0"/>
                </a:rPr>
                <a:t>K = filtration constant: (determined by capillary surface area and permeability to </a:t>
              </a:r>
              <a:r>
                <a:rPr lang="en-US" sz="1700" i="1">
                  <a:cs typeface="Arial" charset="0"/>
                </a:rPr>
                <a:t>water</a:t>
              </a:r>
              <a:r>
                <a:rPr lang="en-US" sz="1700">
                  <a:cs typeface="Arial" charset="0"/>
                </a:rPr>
                <a:t>  (ml/min)/mmHg)</a:t>
              </a:r>
            </a:p>
            <a:p>
              <a:pPr>
                <a:spcAft>
                  <a:spcPct val="30000"/>
                </a:spcAft>
              </a:pPr>
              <a:endParaRPr lang="en-US" sz="1700">
                <a:cs typeface="Arial" charset="0"/>
              </a:endParaRPr>
            </a:p>
            <a:p>
              <a:pPr>
                <a:spcAft>
                  <a:spcPct val="30000"/>
                </a:spcAft>
              </a:pPr>
              <a:r>
                <a:rPr lang="en-US" sz="1700">
                  <a:latin typeface="Arial Black" pitchFamily="34" charset="0"/>
                  <a:cs typeface="Arial" charset="0"/>
                  <a:sym typeface="Symbol" pitchFamily="18" charset="2"/>
                </a:rPr>
                <a:t>*</a:t>
              </a:r>
              <a:r>
                <a:rPr lang="en-US" sz="1700">
                  <a:cs typeface="Arial" charset="0"/>
                  <a:sym typeface="Symbol" pitchFamily="18" charset="2"/>
                </a:rPr>
                <a:t>oncotic pressure = osmotic pressure due to proteins</a:t>
              </a:r>
            </a:p>
          </p:txBody>
        </p:sp>
        <p:sp>
          <p:nvSpPr>
            <p:cNvPr id="17413" name="AutoShape 4"/>
            <p:cNvSpPr>
              <a:spLocks/>
            </p:cNvSpPr>
            <p:nvPr/>
          </p:nvSpPr>
          <p:spPr bwMode="auto">
            <a:xfrm rot="-5400000">
              <a:off x="3384" y="697"/>
              <a:ext cx="192" cy="432"/>
            </a:xfrm>
            <a:prstGeom prst="rightBrace">
              <a:avLst>
                <a:gd name="adj1" fmla="val 18750"/>
                <a:gd name="adj2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182880" anchor="ctr">
              <a:spAutoFit/>
            </a:bodyPr>
            <a:lstStyle/>
            <a:p>
              <a:endParaRPr lang="en-US"/>
            </a:p>
          </p:txBody>
        </p:sp>
        <p:sp>
          <p:nvSpPr>
            <p:cNvPr id="17414" name="AutoShape 5"/>
            <p:cNvSpPr>
              <a:spLocks/>
            </p:cNvSpPr>
            <p:nvPr/>
          </p:nvSpPr>
          <p:spPr bwMode="auto">
            <a:xfrm rot="-5400000">
              <a:off x="2760" y="696"/>
              <a:ext cx="192" cy="432"/>
            </a:xfrm>
            <a:prstGeom prst="rightBrace">
              <a:avLst>
                <a:gd name="adj1" fmla="val 18750"/>
                <a:gd name="adj2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182880" anchor="ctr"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3886200" cy="382588"/>
          </a:xfrm>
          <a:solidFill>
            <a:schemeClr val="bg1"/>
          </a:solidFill>
          <a:ln cap="flat">
            <a:solidFill>
              <a:schemeClr val="tx1"/>
            </a:solidFill>
          </a:ln>
        </p:spPr>
        <p:txBody>
          <a:bodyPr lIns="91440" rIns="91440">
            <a:spAutoFit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Calculation of net filtration pressure</a:t>
            </a:r>
          </a:p>
        </p:txBody>
      </p:sp>
      <p:sp>
        <p:nvSpPr>
          <p:cNvPr id="18435" name="Rectangle 1027"/>
          <p:cNvSpPr>
            <a:spLocks noChangeArrowheads="1"/>
          </p:cNvSpPr>
          <p:nvPr/>
        </p:nvSpPr>
        <p:spPr bwMode="auto">
          <a:xfrm>
            <a:off x="4848225" y="990600"/>
            <a:ext cx="3609975" cy="4000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F = K   [(P</a:t>
            </a:r>
            <a:r>
              <a:rPr lang="en-US" sz="2000" baseline="-25000"/>
              <a:t>cap</a:t>
            </a:r>
            <a:r>
              <a:rPr lang="en-US" sz="2000"/>
              <a:t> + </a:t>
            </a:r>
            <a:r>
              <a:rPr lang="en-US" sz="2000">
                <a:cs typeface="Arial" charset="0"/>
                <a:sym typeface="Symbol" pitchFamily="18" charset="2"/>
              </a:rPr>
              <a:t></a:t>
            </a:r>
            <a:r>
              <a:rPr lang="en-US" sz="2000" baseline="-25000">
                <a:cs typeface="Arial" charset="0"/>
              </a:rPr>
              <a:t>i</a:t>
            </a:r>
            <a:r>
              <a:rPr lang="en-US" sz="2000">
                <a:cs typeface="Arial" charset="0"/>
              </a:rPr>
              <a:t>) – (P</a:t>
            </a:r>
            <a:r>
              <a:rPr lang="en-US" sz="2000" baseline="-25000">
                <a:cs typeface="Arial" charset="0"/>
              </a:rPr>
              <a:t>i</a:t>
            </a:r>
            <a:r>
              <a:rPr lang="en-US" sz="2000">
                <a:cs typeface="Arial" charset="0"/>
              </a:rPr>
              <a:t> + </a:t>
            </a:r>
            <a:r>
              <a:rPr lang="en-US" sz="2000">
                <a:cs typeface="Arial" charset="0"/>
                <a:sym typeface="Symbol" pitchFamily="18" charset="2"/>
              </a:rPr>
              <a:t></a:t>
            </a:r>
            <a:r>
              <a:rPr lang="en-US" sz="2000" baseline="-25000">
                <a:cs typeface="Arial" charset="0"/>
                <a:sym typeface="Symbol" pitchFamily="18" charset="2"/>
              </a:rPr>
              <a:t>cap</a:t>
            </a:r>
            <a:r>
              <a:rPr lang="en-US" sz="2000">
                <a:cs typeface="Arial" charset="0"/>
                <a:sym typeface="Symbol" pitchFamily="18" charset="2"/>
              </a:rPr>
              <a:t>)]</a:t>
            </a:r>
          </a:p>
        </p:txBody>
      </p:sp>
      <p:sp>
        <p:nvSpPr>
          <p:cNvPr id="18436" name="AutoShape 1057"/>
          <p:cNvSpPr>
            <a:spLocks/>
          </p:cNvSpPr>
          <p:nvPr/>
        </p:nvSpPr>
        <p:spPr bwMode="auto">
          <a:xfrm rot="-5400000">
            <a:off x="6781800" y="-152400"/>
            <a:ext cx="304800" cy="1981200"/>
          </a:xfrm>
          <a:prstGeom prst="rightBrace">
            <a:avLst>
              <a:gd name="adj1" fmla="val 54167"/>
              <a:gd name="adj2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8437" name="Text Box 1059"/>
          <p:cNvSpPr txBox="1">
            <a:spLocks noChangeArrowheads="1"/>
          </p:cNvSpPr>
          <p:nvPr/>
        </p:nvSpPr>
        <p:spPr bwMode="auto">
          <a:xfrm>
            <a:off x="5778500" y="304800"/>
            <a:ext cx="217487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rIns="45720">
            <a:spAutoFit/>
          </a:bodyPr>
          <a:lstStyle/>
          <a:p>
            <a:r>
              <a:rPr lang="en-US" sz="1700"/>
              <a:t>net filtration pressure</a:t>
            </a:r>
          </a:p>
        </p:txBody>
      </p:sp>
      <p:sp>
        <p:nvSpPr>
          <p:cNvPr id="18438" name="Rectangle 1034"/>
          <p:cNvSpPr>
            <a:spLocks noChangeArrowheads="1"/>
          </p:cNvSpPr>
          <p:nvPr/>
        </p:nvSpPr>
        <p:spPr bwMode="auto">
          <a:xfrm>
            <a:off x="2819400" y="914400"/>
            <a:ext cx="1654175" cy="36988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i="1"/>
              <a:t>F </a:t>
            </a:r>
            <a:r>
              <a:rPr lang="en-US" sz="1800" b="1" i="1">
                <a:sym typeface="Symbol" pitchFamily="18" charset="2"/>
              </a:rPr>
              <a:t>~</a:t>
            </a:r>
            <a:r>
              <a:rPr lang="en-US" sz="1800" b="1" i="1"/>
              <a:t> P</a:t>
            </a:r>
            <a:r>
              <a:rPr lang="en-US" sz="1800" b="1" i="1" baseline="-25000"/>
              <a:t>cap</a:t>
            </a:r>
            <a:r>
              <a:rPr lang="en-US" sz="1800" b="1" i="1"/>
              <a:t> – </a:t>
            </a:r>
            <a:r>
              <a:rPr lang="en-US" sz="1800" b="1" i="1">
                <a:sym typeface="Symbol" pitchFamily="18" charset="2"/>
              </a:rPr>
              <a:t></a:t>
            </a:r>
            <a:r>
              <a:rPr lang="en-US" sz="1800" b="1" i="1" baseline="-25000">
                <a:sym typeface="Symbol" pitchFamily="18" charset="2"/>
              </a:rPr>
              <a:t>cap</a:t>
            </a:r>
          </a:p>
        </p:txBody>
      </p:sp>
      <p:grpSp>
        <p:nvGrpSpPr>
          <p:cNvPr id="18439" name="Group 1063"/>
          <p:cNvGrpSpPr>
            <a:grpSpLocks/>
          </p:cNvGrpSpPr>
          <p:nvPr/>
        </p:nvGrpSpPr>
        <p:grpSpPr bwMode="auto">
          <a:xfrm>
            <a:off x="533400" y="1290638"/>
            <a:ext cx="8001000" cy="5287962"/>
            <a:chOff x="336" y="813"/>
            <a:chExt cx="5040" cy="3331"/>
          </a:xfrm>
        </p:grpSpPr>
        <p:sp>
          <p:nvSpPr>
            <p:cNvPr id="18440" name="Text Box 1029"/>
            <p:cNvSpPr txBox="1">
              <a:spLocks noChangeArrowheads="1"/>
            </p:cNvSpPr>
            <p:nvPr/>
          </p:nvSpPr>
          <p:spPr bwMode="auto">
            <a:xfrm>
              <a:off x="480" y="813"/>
              <a:ext cx="97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Blood flow </a:t>
              </a:r>
              <a:r>
                <a:rPr lang="en-US" sz="1800">
                  <a:sym typeface="Symbol" pitchFamily="18" charset="2"/>
                </a:rPr>
                <a:t></a:t>
              </a:r>
              <a:endParaRPr lang="en-US" sz="1800"/>
            </a:p>
          </p:txBody>
        </p:sp>
        <p:sp>
          <p:nvSpPr>
            <p:cNvPr id="18441" name="AutoShape 1039"/>
            <p:cNvSpPr>
              <a:spLocks noChangeArrowheads="1"/>
            </p:cNvSpPr>
            <p:nvPr/>
          </p:nvSpPr>
          <p:spPr bwMode="auto">
            <a:xfrm>
              <a:off x="432" y="1101"/>
              <a:ext cx="2400" cy="24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2" name="AutoShape 1040"/>
            <p:cNvSpPr>
              <a:spLocks noChangeArrowheads="1"/>
            </p:cNvSpPr>
            <p:nvPr/>
          </p:nvSpPr>
          <p:spPr bwMode="auto">
            <a:xfrm>
              <a:off x="2880" y="1101"/>
              <a:ext cx="2400" cy="24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3" name="AutoShape 1028"/>
            <p:cNvSpPr>
              <a:spLocks noChangeArrowheads="1"/>
            </p:cNvSpPr>
            <p:nvPr/>
          </p:nvSpPr>
          <p:spPr bwMode="auto">
            <a:xfrm rot="5400000">
              <a:off x="2352" y="-867"/>
              <a:ext cx="1008" cy="5040"/>
            </a:xfrm>
            <a:prstGeom prst="can">
              <a:avLst>
                <a:gd name="adj" fmla="val 35579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4" name="Text Box 1030"/>
            <p:cNvSpPr txBox="1">
              <a:spLocks noChangeArrowheads="1"/>
            </p:cNvSpPr>
            <p:nvPr/>
          </p:nvSpPr>
          <p:spPr bwMode="auto">
            <a:xfrm>
              <a:off x="480" y="1494"/>
              <a:ext cx="1152" cy="22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700"/>
                <a:t>P</a:t>
              </a:r>
              <a:r>
                <a:rPr lang="en-US" sz="1700" baseline="-25000"/>
                <a:t>c ap </a:t>
              </a:r>
              <a:r>
                <a:rPr lang="en-US" sz="1700"/>
                <a:t>= 37 mm Hg</a:t>
              </a:r>
            </a:p>
          </p:txBody>
        </p:sp>
        <p:sp>
          <p:nvSpPr>
            <p:cNvPr id="18445" name="Text Box 1031"/>
            <p:cNvSpPr txBox="1">
              <a:spLocks noChangeArrowheads="1"/>
            </p:cNvSpPr>
            <p:nvPr/>
          </p:nvSpPr>
          <p:spPr bwMode="auto">
            <a:xfrm>
              <a:off x="1200" y="2397"/>
              <a:ext cx="404" cy="221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  <a:sym typeface="Symbol" pitchFamily="18" charset="2"/>
                </a:rPr>
                <a:t>i</a:t>
              </a:r>
              <a:r>
                <a:rPr lang="en-US" sz="1700">
                  <a:cs typeface="Arial" charset="0"/>
                  <a:sym typeface="Symbol" pitchFamily="18" charset="2"/>
                </a:rPr>
                <a:t>= 0</a:t>
              </a:r>
              <a:endParaRPr lang="en-US" sz="1700" baseline="-25000">
                <a:cs typeface="Arial" charset="0"/>
              </a:endParaRPr>
            </a:p>
          </p:txBody>
        </p:sp>
        <p:sp>
          <p:nvSpPr>
            <p:cNvPr id="18446" name="Text Box 1032"/>
            <p:cNvSpPr txBox="1">
              <a:spLocks noChangeArrowheads="1"/>
            </p:cNvSpPr>
            <p:nvPr/>
          </p:nvSpPr>
          <p:spPr bwMode="auto">
            <a:xfrm>
              <a:off x="1632" y="2397"/>
              <a:ext cx="624" cy="384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700"/>
                <a:t>P</a:t>
              </a:r>
              <a:r>
                <a:rPr lang="en-US" sz="1700" baseline="-25000"/>
                <a:t>i</a:t>
              </a:r>
              <a:r>
                <a:rPr lang="en-US" sz="1700"/>
                <a:t> = 1 mm Hg</a:t>
              </a:r>
            </a:p>
          </p:txBody>
        </p:sp>
        <p:sp>
          <p:nvSpPr>
            <p:cNvPr id="18447" name="Text Box 1033"/>
            <p:cNvSpPr txBox="1">
              <a:spLocks noChangeArrowheads="1"/>
            </p:cNvSpPr>
            <p:nvPr/>
          </p:nvSpPr>
          <p:spPr bwMode="auto">
            <a:xfrm>
              <a:off x="2064" y="1413"/>
              <a:ext cx="720" cy="38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  <a:sym typeface="Symbol" pitchFamily="18" charset="2"/>
                </a:rPr>
                <a:t>cap</a:t>
              </a:r>
              <a:r>
                <a:rPr lang="en-US" sz="1700">
                  <a:cs typeface="Arial" charset="0"/>
                  <a:sym typeface="Symbol" pitchFamily="18" charset="2"/>
                </a:rPr>
                <a:t> = 25 mm Hg</a:t>
              </a:r>
            </a:p>
          </p:txBody>
        </p:sp>
        <p:sp>
          <p:nvSpPr>
            <p:cNvPr id="18448" name="Text Box 1037"/>
            <p:cNvSpPr txBox="1">
              <a:spLocks noChangeArrowheads="1"/>
            </p:cNvSpPr>
            <p:nvPr/>
          </p:nvSpPr>
          <p:spPr bwMode="auto">
            <a:xfrm>
              <a:off x="576" y="2784"/>
              <a:ext cx="2016" cy="63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 anchor="ctr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sz="1700"/>
                <a:t>Arterial end: P</a:t>
              </a:r>
              <a:r>
                <a:rPr lang="en-US" sz="1700" baseline="-25000"/>
                <a:t>cap</a:t>
              </a:r>
              <a:r>
                <a:rPr lang="en-US" sz="1700"/>
                <a:t> &gt; </a:t>
              </a:r>
              <a:r>
                <a:rPr lang="en-US" sz="1700">
                  <a:sym typeface="Symbol" pitchFamily="18" charset="2"/>
                </a:rPr>
                <a:t></a:t>
              </a:r>
              <a:r>
                <a:rPr lang="en-US" sz="1700" baseline="-25000">
                  <a:sym typeface="Symbol" pitchFamily="18" charset="2"/>
                </a:rPr>
                <a:t>cap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sz="1700">
                  <a:sym typeface="Symbol" pitchFamily="18" charset="2"/>
                </a:rPr>
                <a:t>Net filtration pressure =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sz="1700">
                  <a:sym typeface="Symbol" pitchFamily="18" charset="2"/>
                </a:rPr>
                <a:t> (37 + 0) - (1 + 25) = 11 mm Hg</a:t>
              </a:r>
              <a:endParaRPr lang="en-US" sz="1700" baseline="-25000">
                <a:latin typeface="Times New Roman" pitchFamily="18" charset="0"/>
              </a:endParaRPr>
            </a:p>
          </p:txBody>
        </p:sp>
        <p:sp>
          <p:nvSpPr>
            <p:cNvPr id="18449" name="Text Box 1038"/>
            <p:cNvSpPr txBox="1">
              <a:spLocks noChangeArrowheads="1"/>
            </p:cNvSpPr>
            <p:nvPr/>
          </p:nvSpPr>
          <p:spPr bwMode="auto">
            <a:xfrm>
              <a:off x="3072" y="2784"/>
              <a:ext cx="2064" cy="63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 anchor="ctr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sz="1700"/>
                <a:t>Venous end: P</a:t>
              </a:r>
              <a:r>
                <a:rPr lang="en-US" sz="1700" baseline="-25000"/>
                <a:t>cap</a:t>
              </a:r>
              <a:r>
                <a:rPr lang="en-US" sz="1700"/>
                <a:t> &lt; </a:t>
              </a:r>
              <a:r>
                <a:rPr lang="en-US" sz="1700">
                  <a:sym typeface="Symbol" pitchFamily="18" charset="2"/>
                </a:rPr>
                <a:t></a:t>
              </a:r>
              <a:r>
                <a:rPr lang="en-US" sz="1700" baseline="-25000">
                  <a:sym typeface="Symbol" pitchFamily="18" charset="2"/>
                </a:rPr>
                <a:t>cap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sz="1700">
                  <a:sym typeface="Symbol" pitchFamily="18" charset="2"/>
                </a:rPr>
                <a:t>Net filtration pressure =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sz="1700">
                  <a:sym typeface="Symbol" pitchFamily="18" charset="2"/>
                </a:rPr>
                <a:t> (17 + 0) - (1 + 25) = </a:t>
              </a:r>
              <a:r>
                <a:rPr lang="en-US" sz="1700" b="1">
                  <a:sym typeface="Symbol" pitchFamily="18" charset="2"/>
                </a:rPr>
                <a:t>- </a:t>
              </a:r>
              <a:r>
                <a:rPr lang="en-US" sz="1700">
                  <a:sym typeface="Symbol" pitchFamily="18" charset="2"/>
                </a:rPr>
                <a:t>9 mm Hg</a:t>
              </a:r>
            </a:p>
          </p:txBody>
        </p:sp>
        <p:sp>
          <p:nvSpPr>
            <p:cNvPr id="18450" name="Line 1041"/>
            <p:cNvSpPr>
              <a:spLocks noChangeShapeType="1"/>
            </p:cNvSpPr>
            <p:nvPr/>
          </p:nvSpPr>
          <p:spPr bwMode="auto">
            <a:xfrm>
              <a:off x="3168" y="1821"/>
              <a:ext cx="1" cy="55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51" name="Line 1042"/>
            <p:cNvSpPr>
              <a:spLocks noChangeShapeType="1"/>
            </p:cNvSpPr>
            <p:nvPr/>
          </p:nvSpPr>
          <p:spPr bwMode="auto">
            <a:xfrm>
              <a:off x="982" y="1725"/>
              <a:ext cx="0" cy="91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52" name="Line 1043"/>
            <p:cNvSpPr>
              <a:spLocks noChangeShapeType="1"/>
            </p:cNvSpPr>
            <p:nvPr/>
          </p:nvSpPr>
          <p:spPr bwMode="auto">
            <a:xfrm>
              <a:off x="1392" y="1965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53" name="Line 1044"/>
            <p:cNvSpPr>
              <a:spLocks noChangeShapeType="1"/>
            </p:cNvSpPr>
            <p:nvPr/>
          </p:nvSpPr>
          <p:spPr bwMode="auto">
            <a:xfrm flipV="1">
              <a:off x="1872" y="1965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54" name="Line 1045"/>
            <p:cNvSpPr>
              <a:spLocks noChangeShapeType="1"/>
            </p:cNvSpPr>
            <p:nvPr/>
          </p:nvSpPr>
          <p:spPr bwMode="auto">
            <a:xfrm flipV="1">
              <a:off x="2400" y="1869"/>
              <a:ext cx="0" cy="6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55" name="Line 1046"/>
            <p:cNvSpPr>
              <a:spLocks noChangeShapeType="1"/>
            </p:cNvSpPr>
            <p:nvPr/>
          </p:nvSpPr>
          <p:spPr bwMode="auto">
            <a:xfrm flipV="1">
              <a:off x="4512" y="1869"/>
              <a:ext cx="0" cy="86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56" name="Text Box 1048"/>
            <p:cNvSpPr txBox="1">
              <a:spLocks noChangeArrowheads="1"/>
            </p:cNvSpPr>
            <p:nvPr/>
          </p:nvSpPr>
          <p:spPr bwMode="auto">
            <a:xfrm>
              <a:off x="2928" y="1494"/>
              <a:ext cx="1003" cy="38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700"/>
                <a:t>P</a:t>
              </a:r>
              <a:r>
                <a:rPr lang="en-US" sz="1700" baseline="-25000"/>
                <a:t>cap </a:t>
              </a:r>
              <a:r>
                <a:rPr lang="en-US" sz="1700"/>
                <a:t>=17 mm Hg</a:t>
              </a:r>
            </a:p>
          </p:txBody>
        </p:sp>
        <p:sp>
          <p:nvSpPr>
            <p:cNvPr id="18457" name="Text Box 1049"/>
            <p:cNvSpPr txBox="1">
              <a:spLocks noChangeArrowheads="1"/>
            </p:cNvSpPr>
            <p:nvPr/>
          </p:nvSpPr>
          <p:spPr bwMode="auto">
            <a:xfrm>
              <a:off x="4128" y="1436"/>
              <a:ext cx="720" cy="38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  <a:sym typeface="Symbol" pitchFamily="18" charset="2"/>
                </a:rPr>
                <a:t>cap</a:t>
              </a:r>
              <a:r>
                <a:rPr lang="en-US" sz="1700">
                  <a:cs typeface="Arial" charset="0"/>
                  <a:sym typeface="Symbol" pitchFamily="18" charset="2"/>
                </a:rPr>
                <a:t> = 25 mm Hg</a:t>
              </a:r>
            </a:p>
          </p:txBody>
        </p:sp>
        <p:sp>
          <p:nvSpPr>
            <p:cNvPr id="18458" name="Text Box 1050"/>
            <p:cNvSpPr txBox="1">
              <a:spLocks noChangeArrowheads="1"/>
            </p:cNvSpPr>
            <p:nvPr/>
          </p:nvSpPr>
          <p:spPr bwMode="auto">
            <a:xfrm>
              <a:off x="3360" y="2349"/>
              <a:ext cx="404" cy="221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cs typeface="Arial" charset="0"/>
                  <a:sym typeface="Symbol" pitchFamily="18" charset="2"/>
                </a:rPr>
                <a:t></a:t>
              </a:r>
              <a:r>
                <a:rPr lang="en-US" sz="1700" baseline="-25000">
                  <a:cs typeface="Arial" charset="0"/>
                  <a:sym typeface="Symbol" pitchFamily="18" charset="2"/>
                </a:rPr>
                <a:t>i</a:t>
              </a:r>
              <a:r>
                <a:rPr lang="en-US" sz="1700">
                  <a:cs typeface="Arial" charset="0"/>
                  <a:sym typeface="Symbol" pitchFamily="18" charset="2"/>
                </a:rPr>
                <a:t>= 0</a:t>
              </a:r>
              <a:endParaRPr lang="en-US" sz="1700" baseline="-25000">
                <a:cs typeface="Arial" charset="0"/>
              </a:endParaRPr>
            </a:p>
          </p:txBody>
        </p:sp>
        <p:sp>
          <p:nvSpPr>
            <p:cNvPr id="18459" name="Text Box 1051"/>
            <p:cNvSpPr txBox="1">
              <a:spLocks noChangeArrowheads="1"/>
            </p:cNvSpPr>
            <p:nvPr/>
          </p:nvSpPr>
          <p:spPr bwMode="auto">
            <a:xfrm>
              <a:off x="3840" y="2349"/>
              <a:ext cx="624" cy="384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700"/>
                <a:t>P</a:t>
              </a:r>
              <a:r>
                <a:rPr lang="en-US" sz="1700" baseline="-25000"/>
                <a:t>i</a:t>
              </a:r>
              <a:r>
                <a:rPr lang="en-US" sz="1700"/>
                <a:t> = 1 mm Hg</a:t>
              </a:r>
            </a:p>
          </p:txBody>
        </p:sp>
        <p:sp>
          <p:nvSpPr>
            <p:cNvPr id="18460" name="Line 1052"/>
            <p:cNvSpPr>
              <a:spLocks noChangeShapeType="1"/>
            </p:cNvSpPr>
            <p:nvPr/>
          </p:nvSpPr>
          <p:spPr bwMode="auto">
            <a:xfrm>
              <a:off x="3552" y="1941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61" name="Line 1053"/>
            <p:cNvSpPr>
              <a:spLocks noChangeShapeType="1"/>
            </p:cNvSpPr>
            <p:nvPr/>
          </p:nvSpPr>
          <p:spPr bwMode="auto">
            <a:xfrm flipV="1">
              <a:off x="4080" y="1941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462" name="Text Box 1054"/>
            <p:cNvSpPr txBox="1">
              <a:spLocks noChangeArrowheads="1"/>
            </p:cNvSpPr>
            <p:nvPr/>
          </p:nvSpPr>
          <p:spPr bwMode="auto">
            <a:xfrm>
              <a:off x="2788" y="3692"/>
              <a:ext cx="2540" cy="45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tIns="91440" bIns="9144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Negative value for net filtration pressure indicates net force favors absorption</a:t>
              </a:r>
            </a:p>
          </p:txBody>
        </p:sp>
        <p:sp>
          <p:nvSpPr>
            <p:cNvPr id="18463" name="Oval 1061"/>
            <p:cNvSpPr>
              <a:spLocks noChangeArrowheads="1"/>
            </p:cNvSpPr>
            <p:nvPr/>
          </p:nvSpPr>
          <p:spPr bwMode="auto">
            <a:xfrm>
              <a:off x="5020" y="1152"/>
              <a:ext cx="356" cy="1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tIns="91440" rIns="45720" bIns="91440" anchor="ctr"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4876800" cy="382588"/>
          </a:xfrm>
          <a:solidFill>
            <a:schemeClr val="bg1"/>
          </a:solidFill>
        </p:spPr>
        <p:txBody>
          <a:bodyPr>
            <a:spAutoFit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Starling forces &amp; lymph flow in various tissues</a:t>
            </a:r>
          </a:p>
        </p:txBody>
      </p:sp>
      <p:graphicFrame>
        <p:nvGraphicFramePr>
          <p:cNvPr id="97415" name="Group 135"/>
          <p:cNvGraphicFramePr>
            <a:graphicFrameLocks noGrp="1"/>
          </p:cNvGraphicFramePr>
          <p:nvPr/>
        </p:nvGraphicFramePr>
        <p:xfrm>
          <a:off x="457200" y="914400"/>
          <a:ext cx="8229600" cy="4754563"/>
        </p:xfrm>
        <a:graphic>
          <a:graphicData uri="http://schemas.openxmlformats.org/drawingml/2006/table">
            <a:tbl>
              <a:tblPr/>
              <a:tblGrid>
                <a:gridCol w="2362200"/>
                <a:gridCol w="977900"/>
                <a:gridCol w="977900"/>
                <a:gridCol w="977900"/>
                <a:gridCol w="977900"/>
                <a:gridCol w="977900"/>
                <a:gridCol w="9779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Pcap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cap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Lymph flow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NFP**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Hind limb (dog)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-5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0.015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Skeletal muscle (rest)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10.1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0.005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+1.1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Intestine (rest)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0.08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Intestine (digesting)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-5.0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Liver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Lung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-5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Cardiac muscle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23.1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0.12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+0.1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Glomerulus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+7.0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Peritubular capillary*</a:t>
                      </a:r>
                    </a:p>
                  </a:txBody>
                  <a:tcPr marR="45720" marT="91440" marB="9144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-7.0</a:t>
                      </a:r>
                    </a:p>
                  </a:txBody>
                  <a:tcPr marR="45720" marT="91440" marB="914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549" name="Text Box 117"/>
          <p:cNvSpPr txBox="1">
            <a:spLocks noChangeArrowheads="1"/>
          </p:cNvSpPr>
          <p:nvPr/>
        </p:nvSpPr>
        <p:spPr bwMode="auto">
          <a:xfrm>
            <a:off x="381000" y="5715000"/>
            <a:ext cx="6861175" cy="9763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tIns="91440" rIns="45720" bIns="91440">
            <a:spAutoFit/>
          </a:bodyPr>
          <a:lstStyle/>
          <a:p>
            <a:r>
              <a:rPr lang="en-US" sz="1700"/>
              <a:t>*in the kidney</a:t>
            </a:r>
          </a:p>
          <a:p>
            <a:r>
              <a:rPr lang="en-US" sz="1700"/>
              <a:t>** NFP = net filtration pressure</a:t>
            </a:r>
          </a:p>
          <a:p>
            <a:r>
              <a:rPr lang="en-US" sz="1700"/>
              <a:t>Pressures are all mm Hg; lymph flow units are ml/min per 100 g tissue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705100" y="266700"/>
            <a:ext cx="3657600" cy="428625"/>
          </a:xfrm>
          <a:solidFill>
            <a:schemeClr val="bg1"/>
          </a:solidFill>
          <a:ln cap="flat">
            <a:solidFill>
              <a:schemeClr val="tx1"/>
            </a:solidFill>
          </a:ln>
        </p:spPr>
        <p:txBody>
          <a:bodyPr lIns="91440" tIns="91440" rIns="91440">
            <a:spAutoFit/>
          </a:bodyPr>
          <a:lstStyle/>
          <a:p>
            <a:pPr eaLnBrk="1" hangingPunct="1">
              <a:spcAft>
                <a:spcPct val="25000"/>
              </a:spcAft>
            </a:pPr>
            <a:r>
              <a:rPr lang="en-US" smtClean="0">
                <a:solidFill>
                  <a:schemeClr val="tx1"/>
                </a:solidFill>
                <a:ea typeface="ＭＳ Ｐゴシック" pitchFamily="34" charset="-128"/>
              </a:rPr>
              <a:t>Factors that influence lymph flow</a:t>
            </a:r>
          </a:p>
        </p:txBody>
      </p:sp>
      <p:sp>
        <p:nvSpPr>
          <p:cNvPr id="20483" name="Text Box 56"/>
          <p:cNvSpPr txBox="1">
            <a:spLocks noChangeArrowheads="1"/>
          </p:cNvSpPr>
          <p:nvPr/>
        </p:nvSpPr>
        <p:spPr bwMode="auto">
          <a:xfrm>
            <a:off x="1905000" y="979488"/>
            <a:ext cx="5257800" cy="17081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tIns="91440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u="sng"/>
              <a:t>Lymph flow is increased by</a:t>
            </a:r>
          </a:p>
          <a:p>
            <a:pPr>
              <a:spcAft>
                <a:spcPct val="25000"/>
              </a:spcAft>
            </a:pPr>
            <a:r>
              <a:rPr lang="en-US" sz="1700">
                <a:sym typeface="Symbol" pitchFamily="18" charset="2"/>
              </a:rPr>
              <a:t> </a:t>
            </a:r>
            <a:r>
              <a:rPr lang="en-US" sz="1700"/>
              <a:t>Interstitial hydrostatic pressure</a:t>
            </a:r>
          </a:p>
          <a:p>
            <a:pPr>
              <a:spcAft>
                <a:spcPct val="25000"/>
              </a:spcAft>
            </a:pPr>
            <a:r>
              <a:rPr lang="en-US" sz="1700">
                <a:sym typeface="Symbol" pitchFamily="18" charset="2"/>
              </a:rPr>
              <a:t> </a:t>
            </a:r>
            <a:r>
              <a:rPr lang="en-US" sz="1700"/>
              <a:t>Lymphatic contractions (smooth muscle) &amp; valves</a:t>
            </a:r>
          </a:p>
          <a:p>
            <a:pPr>
              <a:spcAft>
                <a:spcPct val="25000"/>
              </a:spcAft>
            </a:pPr>
            <a:r>
              <a:rPr lang="en-US" sz="1700">
                <a:sym typeface="Symbol" pitchFamily="18" charset="2"/>
              </a:rPr>
              <a:t> </a:t>
            </a:r>
            <a:r>
              <a:rPr lang="en-US" sz="1700"/>
              <a:t>Sympathetic stimulation of lymph vessels</a:t>
            </a:r>
          </a:p>
          <a:p>
            <a:pPr>
              <a:spcAft>
                <a:spcPct val="25000"/>
              </a:spcAft>
            </a:pPr>
            <a:r>
              <a:rPr lang="en-US" sz="1700"/>
              <a:t>Skeletal muscle pump</a:t>
            </a:r>
          </a:p>
        </p:txBody>
      </p:sp>
      <p:grpSp>
        <p:nvGrpSpPr>
          <p:cNvPr id="20484" name="Group 83"/>
          <p:cNvGrpSpPr>
            <a:grpSpLocks/>
          </p:cNvGrpSpPr>
          <p:nvPr/>
        </p:nvGrpSpPr>
        <p:grpSpPr bwMode="auto">
          <a:xfrm>
            <a:off x="1963738" y="2971800"/>
            <a:ext cx="4360862" cy="2968625"/>
            <a:chOff x="1056" y="2258"/>
            <a:chExt cx="2747" cy="1870"/>
          </a:xfrm>
        </p:grpSpPr>
        <p:pic>
          <p:nvPicPr>
            <p:cNvPr id="20485" name="Picture 73" descr="001 - 08_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24" y="2258"/>
              <a:ext cx="1979" cy="1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486" name="Group 74"/>
            <p:cNvGrpSpPr>
              <a:grpSpLocks/>
            </p:cNvGrpSpPr>
            <p:nvPr/>
          </p:nvGrpSpPr>
          <p:grpSpPr bwMode="auto">
            <a:xfrm>
              <a:off x="1056" y="2834"/>
              <a:ext cx="2132" cy="672"/>
              <a:chOff x="1440" y="912"/>
              <a:chExt cx="2132" cy="672"/>
            </a:xfrm>
          </p:grpSpPr>
          <p:sp>
            <p:nvSpPr>
              <p:cNvPr id="20487" name="Freeform 75"/>
              <p:cNvSpPr>
                <a:spLocks/>
              </p:cNvSpPr>
              <p:nvPr/>
            </p:nvSpPr>
            <p:spPr bwMode="auto">
              <a:xfrm>
                <a:off x="1625" y="913"/>
                <a:ext cx="1947" cy="671"/>
              </a:xfrm>
              <a:custGeom>
                <a:avLst/>
                <a:gdLst>
                  <a:gd name="T0" fmla="*/ 813 w 2583"/>
                  <a:gd name="T1" fmla="*/ 157 h 976"/>
                  <a:gd name="T2" fmla="*/ 810 w 2583"/>
                  <a:gd name="T3" fmla="*/ 143 h 976"/>
                  <a:gd name="T4" fmla="*/ 800 w 2583"/>
                  <a:gd name="T5" fmla="*/ 142 h 976"/>
                  <a:gd name="T6" fmla="*/ 735 w 2583"/>
                  <a:gd name="T7" fmla="*/ 129 h 976"/>
                  <a:gd name="T8" fmla="*/ 562 w 2583"/>
                  <a:gd name="T9" fmla="*/ 128 h 976"/>
                  <a:gd name="T10" fmla="*/ 516 w 2583"/>
                  <a:gd name="T11" fmla="*/ 125 h 976"/>
                  <a:gd name="T12" fmla="*/ 470 w 2583"/>
                  <a:gd name="T13" fmla="*/ 116 h 976"/>
                  <a:gd name="T14" fmla="*/ 435 w 2583"/>
                  <a:gd name="T15" fmla="*/ 91 h 976"/>
                  <a:gd name="T16" fmla="*/ 415 w 2583"/>
                  <a:gd name="T17" fmla="*/ 87 h 976"/>
                  <a:gd name="T18" fmla="*/ 389 w 2583"/>
                  <a:gd name="T19" fmla="*/ 69 h 976"/>
                  <a:gd name="T20" fmla="*/ 333 w 2583"/>
                  <a:gd name="T21" fmla="*/ 47 h 976"/>
                  <a:gd name="T22" fmla="*/ 311 w 2583"/>
                  <a:gd name="T23" fmla="*/ 41 h 976"/>
                  <a:gd name="T24" fmla="*/ 302 w 2583"/>
                  <a:gd name="T25" fmla="*/ 34 h 976"/>
                  <a:gd name="T26" fmla="*/ 280 w 2583"/>
                  <a:gd name="T27" fmla="*/ 23 h 976"/>
                  <a:gd name="T28" fmla="*/ 249 w 2583"/>
                  <a:gd name="T29" fmla="*/ 11 h 976"/>
                  <a:gd name="T30" fmla="*/ 218 w 2583"/>
                  <a:gd name="T31" fmla="*/ 1 h 976"/>
                  <a:gd name="T32" fmla="*/ 200 w 2583"/>
                  <a:gd name="T33" fmla="*/ 2 h 976"/>
                  <a:gd name="T34" fmla="*/ 176 w 2583"/>
                  <a:gd name="T35" fmla="*/ 5 h 976"/>
                  <a:gd name="T36" fmla="*/ 128 w 2583"/>
                  <a:gd name="T37" fmla="*/ 13 h 976"/>
                  <a:gd name="T38" fmla="*/ 79 w 2583"/>
                  <a:gd name="T39" fmla="*/ 10 h 976"/>
                  <a:gd name="T40" fmla="*/ 37 w 2583"/>
                  <a:gd name="T41" fmla="*/ 8 h 976"/>
                  <a:gd name="T42" fmla="*/ 20 w 2583"/>
                  <a:gd name="T43" fmla="*/ 21 h 976"/>
                  <a:gd name="T44" fmla="*/ 11 w 2583"/>
                  <a:gd name="T45" fmla="*/ 31 h 976"/>
                  <a:gd name="T46" fmla="*/ 8 w 2583"/>
                  <a:gd name="T47" fmla="*/ 50 h 976"/>
                  <a:gd name="T48" fmla="*/ 2 w 2583"/>
                  <a:gd name="T49" fmla="*/ 75 h 976"/>
                  <a:gd name="T50" fmla="*/ 5 w 2583"/>
                  <a:gd name="T51" fmla="*/ 98 h 976"/>
                  <a:gd name="T52" fmla="*/ 20 w 2583"/>
                  <a:gd name="T53" fmla="*/ 112 h 976"/>
                  <a:gd name="T54" fmla="*/ 121 w 2583"/>
                  <a:gd name="T55" fmla="*/ 114 h 976"/>
                  <a:gd name="T56" fmla="*/ 148 w 2583"/>
                  <a:gd name="T57" fmla="*/ 123 h 976"/>
                  <a:gd name="T58" fmla="*/ 182 w 2583"/>
                  <a:gd name="T59" fmla="*/ 133 h 976"/>
                  <a:gd name="T60" fmla="*/ 231 w 2583"/>
                  <a:gd name="T61" fmla="*/ 141 h 976"/>
                  <a:gd name="T62" fmla="*/ 308 w 2583"/>
                  <a:gd name="T63" fmla="*/ 134 h 976"/>
                  <a:gd name="T64" fmla="*/ 370 w 2583"/>
                  <a:gd name="T65" fmla="*/ 146 h 976"/>
                  <a:gd name="T66" fmla="*/ 386 w 2583"/>
                  <a:gd name="T67" fmla="*/ 157 h 976"/>
                  <a:gd name="T68" fmla="*/ 415 w 2583"/>
                  <a:gd name="T69" fmla="*/ 170 h 976"/>
                  <a:gd name="T70" fmla="*/ 519 w 2583"/>
                  <a:gd name="T71" fmla="*/ 200 h 976"/>
                  <a:gd name="T72" fmla="*/ 675 w 2583"/>
                  <a:gd name="T73" fmla="*/ 218 h 976"/>
                  <a:gd name="T74" fmla="*/ 761 w 2583"/>
                  <a:gd name="T75" fmla="*/ 216 h 976"/>
                  <a:gd name="T76" fmla="*/ 774 w 2583"/>
                  <a:gd name="T77" fmla="*/ 209 h 976"/>
                  <a:gd name="T78" fmla="*/ 820 w 2583"/>
                  <a:gd name="T79" fmla="*/ 200 h 976"/>
                  <a:gd name="T80" fmla="*/ 833 w 2583"/>
                  <a:gd name="T81" fmla="*/ 173 h 97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583"/>
                  <a:gd name="T124" fmla="*/ 0 h 976"/>
                  <a:gd name="T125" fmla="*/ 2583 w 2583"/>
                  <a:gd name="T126" fmla="*/ 976 h 97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583" h="976">
                    <a:moveTo>
                      <a:pt x="2519" y="702"/>
                    </a:moveTo>
                    <a:cubicBezTo>
                      <a:pt x="2516" y="682"/>
                      <a:pt x="2519" y="659"/>
                      <a:pt x="2509" y="642"/>
                    </a:cubicBezTo>
                    <a:cubicBezTo>
                      <a:pt x="2504" y="633"/>
                      <a:pt x="2488" y="637"/>
                      <a:pt x="2478" y="632"/>
                    </a:cubicBezTo>
                    <a:cubicBezTo>
                      <a:pt x="2413" y="600"/>
                      <a:pt x="2351" y="583"/>
                      <a:pt x="2276" y="581"/>
                    </a:cubicBezTo>
                    <a:cubicBezTo>
                      <a:pt x="2098" y="575"/>
                      <a:pt x="1919" y="574"/>
                      <a:pt x="1741" y="571"/>
                    </a:cubicBezTo>
                    <a:cubicBezTo>
                      <a:pt x="1694" y="568"/>
                      <a:pt x="1646" y="566"/>
                      <a:pt x="1599" y="561"/>
                    </a:cubicBezTo>
                    <a:cubicBezTo>
                      <a:pt x="1551" y="556"/>
                      <a:pt x="1505" y="533"/>
                      <a:pt x="1458" y="521"/>
                    </a:cubicBezTo>
                    <a:cubicBezTo>
                      <a:pt x="1443" y="474"/>
                      <a:pt x="1392" y="432"/>
                      <a:pt x="1347" y="409"/>
                    </a:cubicBezTo>
                    <a:cubicBezTo>
                      <a:pt x="1328" y="399"/>
                      <a:pt x="1286" y="389"/>
                      <a:pt x="1286" y="389"/>
                    </a:cubicBezTo>
                    <a:cubicBezTo>
                      <a:pt x="1259" y="362"/>
                      <a:pt x="1237" y="329"/>
                      <a:pt x="1205" y="308"/>
                    </a:cubicBezTo>
                    <a:cubicBezTo>
                      <a:pt x="1146" y="269"/>
                      <a:pt x="1096" y="245"/>
                      <a:pt x="1033" y="213"/>
                    </a:cubicBezTo>
                    <a:cubicBezTo>
                      <a:pt x="1002" y="197"/>
                      <a:pt x="993" y="200"/>
                      <a:pt x="961" y="184"/>
                    </a:cubicBezTo>
                    <a:cubicBezTo>
                      <a:pt x="954" y="166"/>
                      <a:pt x="952" y="165"/>
                      <a:pt x="936" y="152"/>
                    </a:cubicBezTo>
                    <a:cubicBezTo>
                      <a:pt x="920" y="139"/>
                      <a:pt x="894" y="122"/>
                      <a:pt x="867" y="105"/>
                    </a:cubicBezTo>
                    <a:cubicBezTo>
                      <a:pt x="839" y="83"/>
                      <a:pt x="805" y="66"/>
                      <a:pt x="773" y="50"/>
                    </a:cubicBezTo>
                    <a:cubicBezTo>
                      <a:pt x="741" y="34"/>
                      <a:pt x="700" y="14"/>
                      <a:pt x="675" y="7"/>
                    </a:cubicBezTo>
                    <a:cubicBezTo>
                      <a:pt x="650" y="0"/>
                      <a:pt x="641" y="8"/>
                      <a:pt x="620" y="10"/>
                    </a:cubicBezTo>
                    <a:cubicBezTo>
                      <a:pt x="599" y="12"/>
                      <a:pt x="585" y="13"/>
                      <a:pt x="548" y="21"/>
                    </a:cubicBezTo>
                    <a:cubicBezTo>
                      <a:pt x="511" y="29"/>
                      <a:pt x="447" y="52"/>
                      <a:pt x="397" y="56"/>
                    </a:cubicBezTo>
                    <a:cubicBezTo>
                      <a:pt x="346" y="53"/>
                      <a:pt x="245" y="46"/>
                      <a:pt x="245" y="46"/>
                    </a:cubicBezTo>
                    <a:cubicBezTo>
                      <a:pt x="196" y="34"/>
                      <a:pt x="164" y="22"/>
                      <a:pt x="114" y="36"/>
                    </a:cubicBezTo>
                    <a:cubicBezTo>
                      <a:pt x="66" y="68"/>
                      <a:pt x="118" y="35"/>
                      <a:pt x="62" y="91"/>
                    </a:cubicBezTo>
                    <a:cubicBezTo>
                      <a:pt x="52" y="101"/>
                      <a:pt x="35" y="140"/>
                      <a:pt x="35" y="140"/>
                    </a:cubicBezTo>
                    <a:cubicBezTo>
                      <a:pt x="10" y="210"/>
                      <a:pt x="41" y="170"/>
                      <a:pt x="24" y="221"/>
                    </a:cubicBezTo>
                    <a:cubicBezTo>
                      <a:pt x="21" y="251"/>
                      <a:pt x="2" y="305"/>
                      <a:pt x="2" y="335"/>
                    </a:cubicBezTo>
                    <a:cubicBezTo>
                      <a:pt x="2" y="389"/>
                      <a:pt x="0" y="386"/>
                      <a:pt x="13" y="439"/>
                    </a:cubicBezTo>
                    <a:cubicBezTo>
                      <a:pt x="14" y="444"/>
                      <a:pt x="37" y="499"/>
                      <a:pt x="63" y="500"/>
                    </a:cubicBezTo>
                    <a:cubicBezTo>
                      <a:pt x="168" y="506"/>
                      <a:pt x="272" y="507"/>
                      <a:pt x="377" y="510"/>
                    </a:cubicBezTo>
                    <a:cubicBezTo>
                      <a:pt x="441" y="522"/>
                      <a:pt x="430" y="537"/>
                      <a:pt x="461" y="550"/>
                    </a:cubicBezTo>
                    <a:cubicBezTo>
                      <a:pt x="492" y="564"/>
                      <a:pt x="520" y="583"/>
                      <a:pt x="562" y="597"/>
                    </a:cubicBezTo>
                    <a:cubicBezTo>
                      <a:pt x="620" y="611"/>
                      <a:pt x="650" y="630"/>
                      <a:pt x="715" y="631"/>
                    </a:cubicBezTo>
                    <a:cubicBezTo>
                      <a:pt x="780" y="632"/>
                      <a:pt x="881" y="598"/>
                      <a:pt x="953" y="601"/>
                    </a:cubicBezTo>
                    <a:cubicBezTo>
                      <a:pt x="1015" y="624"/>
                      <a:pt x="1082" y="632"/>
                      <a:pt x="1145" y="652"/>
                    </a:cubicBezTo>
                    <a:cubicBezTo>
                      <a:pt x="1264" y="731"/>
                      <a:pt x="1089" y="609"/>
                      <a:pt x="1195" y="702"/>
                    </a:cubicBezTo>
                    <a:cubicBezTo>
                      <a:pt x="1197" y="704"/>
                      <a:pt x="1270" y="752"/>
                      <a:pt x="1286" y="763"/>
                    </a:cubicBezTo>
                    <a:cubicBezTo>
                      <a:pt x="1383" y="828"/>
                      <a:pt x="1497" y="866"/>
                      <a:pt x="1609" y="894"/>
                    </a:cubicBezTo>
                    <a:cubicBezTo>
                      <a:pt x="1751" y="967"/>
                      <a:pt x="1940" y="967"/>
                      <a:pt x="2094" y="975"/>
                    </a:cubicBezTo>
                    <a:cubicBezTo>
                      <a:pt x="2182" y="972"/>
                      <a:pt x="2270" y="976"/>
                      <a:pt x="2357" y="965"/>
                    </a:cubicBezTo>
                    <a:cubicBezTo>
                      <a:pt x="2374" y="963"/>
                      <a:pt x="2382" y="941"/>
                      <a:pt x="2398" y="935"/>
                    </a:cubicBezTo>
                    <a:cubicBezTo>
                      <a:pt x="2440" y="918"/>
                      <a:pt x="2495" y="910"/>
                      <a:pt x="2539" y="894"/>
                    </a:cubicBezTo>
                    <a:cubicBezTo>
                      <a:pt x="2583" y="850"/>
                      <a:pt x="2580" y="838"/>
                      <a:pt x="2580" y="773"/>
                    </a:cubicBezTo>
                  </a:path>
                </a:pathLst>
              </a:custGeom>
              <a:solidFill>
                <a:schemeClr val="bg1"/>
              </a:solidFill>
              <a:ln w="15875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88" name="Oval 76"/>
              <p:cNvSpPr>
                <a:spLocks noChangeArrowheads="1"/>
              </p:cNvSpPr>
              <p:nvPr/>
            </p:nvSpPr>
            <p:spPr bwMode="auto">
              <a:xfrm rot="517149">
                <a:off x="1630" y="928"/>
                <a:ext cx="145" cy="33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89" name="Freeform 77"/>
              <p:cNvSpPr>
                <a:spLocks/>
              </p:cNvSpPr>
              <p:nvPr/>
            </p:nvSpPr>
            <p:spPr bwMode="auto">
              <a:xfrm>
                <a:off x="1739" y="912"/>
                <a:ext cx="832" cy="247"/>
              </a:xfrm>
              <a:custGeom>
                <a:avLst/>
                <a:gdLst>
                  <a:gd name="T0" fmla="*/ 0 w 1104"/>
                  <a:gd name="T1" fmla="*/ 5 h 360"/>
                  <a:gd name="T2" fmla="*/ 45 w 1104"/>
                  <a:gd name="T3" fmla="*/ 13 h 360"/>
                  <a:gd name="T4" fmla="*/ 84 w 1104"/>
                  <a:gd name="T5" fmla="*/ 11 h 360"/>
                  <a:gd name="T6" fmla="*/ 166 w 1104"/>
                  <a:gd name="T7" fmla="*/ 1 h 360"/>
                  <a:gd name="T8" fmla="*/ 227 w 1104"/>
                  <a:gd name="T9" fmla="*/ 19 h 360"/>
                  <a:gd name="T10" fmla="*/ 250 w 1104"/>
                  <a:gd name="T11" fmla="*/ 33 h 360"/>
                  <a:gd name="T12" fmla="*/ 268 w 1104"/>
                  <a:gd name="T13" fmla="*/ 43 h 360"/>
                  <a:gd name="T14" fmla="*/ 341 w 1104"/>
                  <a:gd name="T15" fmla="*/ 69 h 360"/>
                  <a:gd name="T16" fmla="*/ 356 w 1104"/>
                  <a:gd name="T17" fmla="*/ 80 h 3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04"/>
                  <a:gd name="T28" fmla="*/ 0 h 360"/>
                  <a:gd name="T29" fmla="*/ 1104 w 1104"/>
                  <a:gd name="T30" fmla="*/ 360 h 36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04" h="360">
                    <a:moveTo>
                      <a:pt x="0" y="24"/>
                    </a:moveTo>
                    <a:cubicBezTo>
                      <a:pt x="23" y="30"/>
                      <a:pt x="96" y="56"/>
                      <a:pt x="139" y="60"/>
                    </a:cubicBezTo>
                    <a:cubicBezTo>
                      <a:pt x="182" y="64"/>
                      <a:pt x="197" y="58"/>
                      <a:pt x="259" y="49"/>
                    </a:cubicBezTo>
                    <a:cubicBezTo>
                      <a:pt x="321" y="40"/>
                      <a:pt x="439" y="0"/>
                      <a:pt x="513" y="6"/>
                    </a:cubicBezTo>
                    <a:cubicBezTo>
                      <a:pt x="587" y="12"/>
                      <a:pt x="661" y="63"/>
                      <a:pt x="705" y="87"/>
                    </a:cubicBezTo>
                    <a:cubicBezTo>
                      <a:pt x="749" y="111"/>
                      <a:pt x="755" y="131"/>
                      <a:pt x="776" y="148"/>
                    </a:cubicBezTo>
                    <a:cubicBezTo>
                      <a:pt x="797" y="165"/>
                      <a:pt x="783" y="164"/>
                      <a:pt x="830" y="191"/>
                    </a:cubicBezTo>
                    <a:cubicBezTo>
                      <a:pt x="877" y="218"/>
                      <a:pt x="1010" y="284"/>
                      <a:pt x="1056" y="312"/>
                    </a:cubicBezTo>
                    <a:cubicBezTo>
                      <a:pt x="1102" y="340"/>
                      <a:pt x="1104" y="352"/>
                      <a:pt x="1104" y="36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90" name="Freeform 78"/>
              <p:cNvSpPr>
                <a:spLocks/>
              </p:cNvSpPr>
              <p:nvPr/>
            </p:nvSpPr>
            <p:spPr bwMode="auto">
              <a:xfrm>
                <a:off x="1702" y="1251"/>
                <a:ext cx="801" cy="110"/>
              </a:xfrm>
              <a:custGeom>
                <a:avLst/>
                <a:gdLst>
                  <a:gd name="T0" fmla="*/ 0 w 1062"/>
                  <a:gd name="T1" fmla="*/ 3 h 160"/>
                  <a:gd name="T2" fmla="*/ 82 w 1062"/>
                  <a:gd name="T3" fmla="*/ 4 h 160"/>
                  <a:gd name="T4" fmla="*/ 158 w 1062"/>
                  <a:gd name="T5" fmla="*/ 27 h 160"/>
                  <a:gd name="T6" fmla="*/ 218 w 1062"/>
                  <a:gd name="T7" fmla="*/ 31 h 160"/>
                  <a:gd name="T8" fmla="*/ 264 w 1062"/>
                  <a:gd name="T9" fmla="*/ 24 h 160"/>
                  <a:gd name="T10" fmla="*/ 344 w 1062"/>
                  <a:gd name="T11" fmla="*/ 36 h 1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2"/>
                  <a:gd name="T19" fmla="*/ 0 h 160"/>
                  <a:gd name="T20" fmla="*/ 1062 w 1062"/>
                  <a:gd name="T21" fmla="*/ 160 h 1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2" h="160">
                    <a:moveTo>
                      <a:pt x="0" y="11"/>
                    </a:moveTo>
                    <a:cubicBezTo>
                      <a:pt x="42" y="12"/>
                      <a:pt x="171" y="0"/>
                      <a:pt x="253" y="18"/>
                    </a:cubicBezTo>
                    <a:cubicBezTo>
                      <a:pt x="335" y="36"/>
                      <a:pt x="421" y="100"/>
                      <a:pt x="491" y="120"/>
                    </a:cubicBezTo>
                    <a:cubicBezTo>
                      <a:pt x="561" y="140"/>
                      <a:pt x="619" y="142"/>
                      <a:pt x="673" y="140"/>
                    </a:cubicBezTo>
                    <a:cubicBezTo>
                      <a:pt x="727" y="138"/>
                      <a:pt x="751" y="104"/>
                      <a:pt x="816" y="107"/>
                    </a:cubicBezTo>
                    <a:cubicBezTo>
                      <a:pt x="881" y="110"/>
                      <a:pt x="1011" y="149"/>
                      <a:pt x="1062" y="16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91" name="Freeform 79"/>
              <p:cNvSpPr>
                <a:spLocks/>
              </p:cNvSpPr>
              <p:nvPr/>
            </p:nvSpPr>
            <p:spPr bwMode="auto">
              <a:xfrm>
                <a:off x="1987" y="961"/>
                <a:ext cx="430" cy="141"/>
              </a:xfrm>
              <a:custGeom>
                <a:avLst/>
                <a:gdLst>
                  <a:gd name="T0" fmla="*/ 111 w 571"/>
                  <a:gd name="T1" fmla="*/ 0 h 205"/>
                  <a:gd name="T2" fmla="*/ 80 w 571"/>
                  <a:gd name="T3" fmla="*/ 32 h 205"/>
                  <a:gd name="T4" fmla="*/ 3 w 571"/>
                  <a:gd name="T5" fmla="*/ 32 h 205"/>
                  <a:gd name="T6" fmla="*/ 65 w 571"/>
                  <a:gd name="T7" fmla="*/ 43 h 205"/>
                  <a:gd name="T8" fmla="*/ 111 w 571"/>
                  <a:gd name="T9" fmla="*/ 43 h 205"/>
                  <a:gd name="T10" fmla="*/ 153 w 571"/>
                  <a:gd name="T11" fmla="*/ 25 h 205"/>
                  <a:gd name="T12" fmla="*/ 164 w 571"/>
                  <a:gd name="T13" fmla="*/ 27 h 205"/>
                  <a:gd name="T14" fmla="*/ 184 w 571"/>
                  <a:gd name="T15" fmla="*/ 34 h 2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1"/>
                  <a:gd name="T25" fmla="*/ 0 h 205"/>
                  <a:gd name="T26" fmla="*/ 571 w 571"/>
                  <a:gd name="T27" fmla="*/ 205 h 2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1" h="205">
                    <a:moveTo>
                      <a:pt x="344" y="0"/>
                    </a:moveTo>
                    <a:cubicBezTo>
                      <a:pt x="324" y="60"/>
                      <a:pt x="304" y="120"/>
                      <a:pt x="248" y="144"/>
                    </a:cubicBezTo>
                    <a:cubicBezTo>
                      <a:pt x="192" y="168"/>
                      <a:pt x="16" y="136"/>
                      <a:pt x="8" y="144"/>
                    </a:cubicBezTo>
                    <a:cubicBezTo>
                      <a:pt x="0" y="152"/>
                      <a:pt x="144" y="184"/>
                      <a:pt x="200" y="192"/>
                    </a:cubicBezTo>
                    <a:cubicBezTo>
                      <a:pt x="256" y="200"/>
                      <a:pt x="299" y="205"/>
                      <a:pt x="344" y="192"/>
                    </a:cubicBezTo>
                    <a:cubicBezTo>
                      <a:pt x="389" y="179"/>
                      <a:pt x="446" y="126"/>
                      <a:pt x="474" y="114"/>
                    </a:cubicBezTo>
                    <a:cubicBezTo>
                      <a:pt x="502" y="102"/>
                      <a:pt x="494" y="112"/>
                      <a:pt x="510" y="118"/>
                    </a:cubicBezTo>
                    <a:cubicBezTo>
                      <a:pt x="526" y="124"/>
                      <a:pt x="558" y="143"/>
                      <a:pt x="571" y="150"/>
                    </a:cubicBezTo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92" name="Freeform 80"/>
              <p:cNvSpPr>
                <a:spLocks/>
              </p:cNvSpPr>
              <p:nvPr/>
            </p:nvSpPr>
            <p:spPr bwMode="auto">
              <a:xfrm>
                <a:off x="1931" y="1150"/>
                <a:ext cx="410" cy="195"/>
              </a:xfrm>
              <a:custGeom>
                <a:avLst/>
                <a:gdLst>
                  <a:gd name="T0" fmla="*/ 79 w 544"/>
                  <a:gd name="T1" fmla="*/ 63 h 284"/>
                  <a:gd name="T2" fmla="*/ 72 w 544"/>
                  <a:gd name="T3" fmla="*/ 25 h 284"/>
                  <a:gd name="T4" fmla="*/ 2 w 544"/>
                  <a:gd name="T5" fmla="*/ 2 h 284"/>
                  <a:gd name="T6" fmla="*/ 63 w 544"/>
                  <a:gd name="T7" fmla="*/ 11 h 284"/>
                  <a:gd name="T8" fmla="*/ 106 w 544"/>
                  <a:gd name="T9" fmla="*/ 25 h 284"/>
                  <a:gd name="T10" fmla="*/ 133 w 544"/>
                  <a:gd name="T11" fmla="*/ 53 h 284"/>
                  <a:gd name="T12" fmla="*/ 144 w 544"/>
                  <a:gd name="T13" fmla="*/ 55 h 284"/>
                  <a:gd name="T14" fmla="*/ 176 w 544"/>
                  <a:gd name="T15" fmla="*/ 57 h 2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44"/>
                  <a:gd name="T25" fmla="*/ 0 h 284"/>
                  <a:gd name="T26" fmla="*/ 544 w 544"/>
                  <a:gd name="T27" fmla="*/ 284 h 2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44" h="284">
                    <a:moveTo>
                      <a:pt x="246" y="284"/>
                    </a:moveTo>
                    <a:cubicBezTo>
                      <a:pt x="254" y="222"/>
                      <a:pt x="261" y="159"/>
                      <a:pt x="221" y="113"/>
                    </a:cubicBezTo>
                    <a:cubicBezTo>
                      <a:pt x="180" y="68"/>
                      <a:pt x="7" y="22"/>
                      <a:pt x="3" y="11"/>
                    </a:cubicBezTo>
                    <a:cubicBezTo>
                      <a:pt x="0" y="0"/>
                      <a:pt x="143" y="33"/>
                      <a:pt x="198" y="49"/>
                    </a:cubicBezTo>
                    <a:cubicBezTo>
                      <a:pt x="252" y="66"/>
                      <a:pt x="293" y="80"/>
                      <a:pt x="328" y="111"/>
                    </a:cubicBezTo>
                    <a:cubicBezTo>
                      <a:pt x="363" y="142"/>
                      <a:pt x="392" y="214"/>
                      <a:pt x="412" y="237"/>
                    </a:cubicBezTo>
                    <a:cubicBezTo>
                      <a:pt x="433" y="259"/>
                      <a:pt x="425" y="245"/>
                      <a:pt x="447" y="248"/>
                    </a:cubicBezTo>
                    <a:cubicBezTo>
                      <a:pt x="469" y="251"/>
                      <a:pt x="524" y="255"/>
                      <a:pt x="544" y="257"/>
                    </a:cubicBezTo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93" name="Freeform 81"/>
              <p:cNvSpPr>
                <a:spLocks/>
              </p:cNvSpPr>
              <p:nvPr/>
            </p:nvSpPr>
            <p:spPr bwMode="auto">
              <a:xfrm>
                <a:off x="2881" y="1093"/>
                <a:ext cx="479" cy="299"/>
              </a:xfrm>
              <a:custGeom>
                <a:avLst/>
                <a:gdLst>
                  <a:gd name="T0" fmla="*/ 205 w 636"/>
                  <a:gd name="T1" fmla="*/ 0 h 435"/>
                  <a:gd name="T2" fmla="*/ 194 w 636"/>
                  <a:gd name="T3" fmla="*/ 32 h 435"/>
                  <a:gd name="T4" fmla="*/ 91 w 636"/>
                  <a:gd name="T5" fmla="*/ 85 h 435"/>
                  <a:gd name="T6" fmla="*/ 29 w 636"/>
                  <a:gd name="T7" fmla="*/ 93 h 435"/>
                  <a:gd name="T8" fmla="*/ 0 w 636"/>
                  <a:gd name="T9" fmla="*/ 98 h 4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6"/>
                  <a:gd name="T16" fmla="*/ 0 h 435"/>
                  <a:gd name="T17" fmla="*/ 636 w 636"/>
                  <a:gd name="T18" fmla="*/ 435 h 4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6" h="435">
                    <a:moveTo>
                      <a:pt x="636" y="0"/>
                    </a:moveTo>
                    <a:cubicBezTo>
                      <a:pt x="629" y="43"/>
                      <a:pt x="627" y="102"/>
                      <a:pt x="606" y="142"/>
                    </a:cubicBezTo>
                    <a:cubicBezTo>
                      <a:pt x="540" y="265"/>
                      <a:pt x="423" y="361"/>
                      <a:pt x="283" y="384"/>
                    </a:cubicBezTo>
                    <a:cubicBezTo>
                      <a:pt x="219" y="395"/>
                      <a:pt x="154" y="397"/>
                      <a:pt x="91" y="415"/>
                    </a:cubicBezTo>
                    <a:cubicBezTo>
                      <a:pt x="61" y="423"/>
                      <a:pt x="0" y="435"/>
                      <a:pt x="0" y="435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494" name="Freeform 82"/>
              <p:cNvSpPr>
                <a:spLocks/>
              </p:cNvSpPr>
              <p:nvPr/>
            </p:nvSpPr>
            <p:spPr bwMode="auto">
              <a:xfrm>
                <a:off x="1440" y="991"/>
                <a:ext cx="830" cy="168"/>
              </a:xfrm>
              <a:custGeom>
                <a:avLst/>
                <a:gdLst>
                  <a:gd name="T0" fmla="*/ 356 w 1101"/>
                  <a:gd name="T1" fmla="*/ 54 h 245"/>
                  <a:gd name="T2" fmla="*/ 307 w 1101"/>
                  <a:gd name="T3" fmla="*/ 47 h 245"/>
                  <a:gd name="T4" fmla="*/ 228 w 1101"/>
                  <a:gd name="T5" fmla="*/ 34 h 245"/>
                  <a:gd name="T6" fmla="*/ 20 w 1101"/>
                  <a:gd name="T7" fmla="*/ 3 h 245"/>
                  <a:gd name="T8" fmla="*/ 0 w 1101"/>
                  <a:gd name="T9" fmla="*/ 1 h 2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1"/>
                  <a:gd name="T16" fmla="*/ 0 h 245"/>
                  <a:gd name="T17" fmla="*/ 1101 w 1101"/>
                  <a:gd name="T18" fmla="*/ 245 h 2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1" h="245">
                    <a:moveTo>
                      <a:pt x="1101" y="245"/>
                    </a:moveTo>
                    <a:cubicBezTo>
                      <a:pt x="1052" y="229"/>
                      <a:pt x="999" y="231"/>
                      <a:pt x="950" y="215"/>
                    </a:cubicBezTo>
                    <a:cubicBezTo>
                      <a:pt x="871" y="189"/>
                      <a:pt x="788" y="174"/>
                      <a:pt x="707" y="154"/>
                    </a:cubicBezTo>
                    <a:cubicBezTo>
                      <a:pt x="493" y="102"/>
                      <a:pt x="281" y="33"/>
                      <a:pt x="61" y="13"/>
                    </a:cubicBezTo>
                    <a:cubicBezTo>
                      <a:pt x="14" y="0"/>
                      <a:pt x="34" y="2"/>
                      <a:pt x="0" y="2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36925" y="150813"/>
            <a:ext cx="2392363" cy="382587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Lymphatic circulation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533400" y="1828800"/>
            <a:ext cx="7848600" cy="2674938"/>
            <a:chOff x="336" y="1248"/>
            <a:chExt cx="4944" cy="1685"/>
          </a:xfrm>
        </p:grpSpPr>
        <p:sp>
          <p:nvSpPr>
            <p:cNvPr id="21510" name="Rectangle 4"/>
            <p:cNvSpPr>
              <a:spLocks noChangeArrowheads="1"/>
            </p:cNvSpPr>
            <p:nvPr/>
          </p:nvSpPr>
          <p:spPr bwMode="auto">
            <a:xfrm>
              <a:off x="1963" y="1527"/>
              <a:ext cx="76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</a:rPr>
                <a:t>systemic capillaries</a:t>
              </a:r>
            </a:p>
          </p:txBody>
        </p:sp>
        <p:sp>
          <p:nvSpPr>
            <p:cNvPr id="21511" name="Rectangle 5"/>
            <p:cNvSpPr>
              <a:spLocks noChangeArrowheads="1"/>
            </p:cNvSpPr>
            <p:nvPr/>
          </p:nvSpPr>
          <p:spPr bwMode="auto">
            <a:xfrm>
              <a:off x="2669" y="2620"/>
              <a:ext cx="112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</a:rPr>
                <a:t>Venous system</a:t>
              </a:r>
            </a:p>
          </p:txBody>
        </p:sp>
        <p:sp>
          <p:nvSpPr>
            <p:cNvPr id="21512" name="Rectangle 6"/>
            <p:cNvSpPr>
              <a:spLocks noChangeArrowheads="1"/>
            </p:cNvSpPr>
            <p:nvPr/>
          </p:nvSpPr>
          <p:spPr bwMode="auto">
            <a:xfrm>
              <a:off x="4258" y="1608"/>
              <a:ext cx="101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solidFill>
                    <a:schemeClr val="tx2"/>
                  </a:solidFill>
                </a:rPr>
                <a:t>Interstitial fluid</a:t>
              </a:r>
            </a:p>
          </p:txBody>
        </p:sp>
        <p:sp>
          <p:nvSpPr>
            <p:cNvPr id="21513" name="Rectangle 7"/>
            <p:cNvSpPr>
              <a:spLocks noChangeArrowheads="1"/>
            </p:cNvSpPr>
            <p:nvPr/>
          </p:nvSpPr>
          <p:spPr bwMode="auto">
            <a:xfrm>
              <a:off x="2832" y="1248"/>
              <a:ext cx="14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solidFill>
                    <a:schemeClr val="tx2"/>
                  </a:solidFill>
                </a:rPr>
                <a:t>Filtration 20 liters/day </a:t>
              </a:r>
            </a:p>
          </p:txBody>
        </p:sp>
        <p:sp>
          <p:nvSpPr>
            <p:cNvPr id="21514" name="Rectangle 8"/>
            <p:cNvSpPr>
              <a:spLocks noChangeArrowheads="1"/>
            </p:cNvSpPr>
            <p:nvPr/>
          </p:nvSpPr>
          <p:spPr bwMode="auto">
            <a:xfrm>
              <a:off x="3050" y="1877"/>
              <a:ext cx="1017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solidFill>
                    <a:schemeClr val="tx2"/>
                  </a:solidFill>
                </a:rPr>
                <a:t>Absorption 16 to 18 liters/day </a:t>
              </a:r>
            </a:p>
          </p:txBody>
        </p:sp>
        <p:sp>
          <p:nvSpPr>
            <p:cNvPr id="21515" name="Rectangle 9"/>
            <p:cNvSpPr>
              <a:spLocks noChangeArrowheads="1"/>
            </p:cNvSpPr>
            <p:nvPr/>
          </p:nvSpPr>
          <p:spPr bwMode="auto">
            <a:xfrm>
              <a:off x="4032" y="2539"/>
              <a:ext cx="108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solidFill>
                    <a:schemeClr val="tx2"/>
                  </a:solidFill>
                </a:rPr>
                <a:t>Lymph flow</a:t>
              </a:r>
              <a:br>
                <a:rPr lang="en-US" sz="1700">
                  <a:solidFill>
                    <a:schemeClr val="tx2"/>
                  </a:solidFill>
                </a:rPr>
              </a:br>
              <a:r>
                <a:rPr lang="en-US" sz="1700">
                  <a:solidFill>
                    <a:schemeClr val="tx2"/>
                  </a:solidFill>
                </a:rPr>
                <a:t>2 to 4 liters/day </a:t>
              </a:r>
            </a:p>
          </p:txBody>
        </p:sp>
        <p:cxnSp>
          <p:nvCxnSpPr>
            <p:cNvPr id="21516" name="AutoShape 10"/>
            <p:cNvCxnSpPr>
              <a:cxnSpLocks noChangeShapeType="1"/>
              <a:stCxn id="21510" idx="0"/>
              <a:endCxn id="21513" idx="1"/>
            </p:cNvCxnSpPr>
            <p:nvPr/>
          </p:nvCxnSpPr>
          <p:spPr bwMode="auto">
            <a:xfrm rot="-5400000">
              <a:off x="2508" y="1203"/>
              <a:ext cx="158" cy="480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</p:cxnSp>
        <p:cxnSp>
          <p:nvCxnSpPr>
            <p:cNvPr id="21517" name="AutoShape 11"/>
            <p:cNvCxnSpPr>
              <a:cxnSpLocks noChangeShapeType="1"/>
              <a:stCxn id="21513" idx="3"/>
              <a:endCxn id="21512" idx="0"/>
            </p:cNvCxnSpPr>
            <p:nvPr/>
          </p:nvCxnSpPr>
          <p:spPr bwMode="auto">
            <a:xfrm>
              <a:off x="4291" y="1364"/>
              <a:ext cx="476" cy="239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1518" name="AutoShape 12"/>
            <p:cNvCxnSpPr>
              <a:cxnSpLocks noChangeShapeType="1"/>
              <a:stCxn id="21512" idx="2"/>
              <a:endCxn id="21514" idx="3"/>
            </p:cNvCxnSpPr>
            <p:nvPr/>
          </p:nvCxnSpPr>
          <p:spPr bwMode="auto">
            <a:xfrm rot="5400000">
              <a:off x="4305" y="1611"/>
              <a:ext cx="230" cy="695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</p:cxnSp>
        <p:cxnSp>
          <p:nvCxnSpPr>
            <p:cNvPr id="21519" name="AutoShape 13"/>
            <p:cNvCxnSpPr>
              <a:cxnSpLocks noChangeShapeType="1"/>
              <a:stCxn id="21514" idx="1"/>
              <a:endCxn id="21510" idx="2"/>
            </p:cNvCxnSpPr>
            <p:nvPr/>
          </p:nvCxnSpPr>
          <p:spPr bwMode="auto">
            <a:xfrm rot="10800000">
              <a:off x="2347" y="1926"/>
              <a:ext cx="698" cy="148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1520" name="AutoShape 14"/>
            <p:cNvCxnSpPr>
              <a:cxnSpLocks noChangeShapeType="1"/>
              <a:stCxn id="21512" idx="3"/>
              <a:endCxn id="21515" idx="3"/>
            </p:cNvCxnSpPr>
            <p:nvPr/>
          </p:nvCxnSpPr>
          <p:spPr bwMode="auto">
            <a:xfrm flipH="1">
              <a:off x="5125" y="1724"/>
              <a:ext cx="155" cy="1012"/>
            </a:xfrm>
            <a:prstGeom prst="curvedConnector3">
              <a:avLst>
                <a:gd name="adj1" fmla="val -89676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1521" name="AutoShape 15"/>
            <p:cNvCxnSpPr>
              <a:cxnSpLocks noChangeShapeType="1"/>
              <a:stCxn id="21515" idx="1"/>
              <a:endCxn id="21511" idx="3"/>
            </p:cNvCxnSpPr>
            <p:nvPr/>
          </p:nvCxnSpPr>
          <p:spPr bwMode="auto">
            <a:xfrm flipH="1">
              <a:off x="3801" y="2736"/>
              <a:ext cx="226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1522" name="Rectangle 16"/>
            <p:cNvSpPr>
              <a:spLocks noChangeArrowheads="1"/>
            </p:cNvSpPr>
            <p:nvPr/>
          </p:nvSpPr>
          <p:spPr bwMode="auto">
            <a:xfrm>
              <a:off x="336" y="1608"/>
              <a:ext cx="120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</a:rPr>
                <a:t>systemic arteries</a:t>
              </a:r>
            </a:p>
          </p:txBody>
        </p:sp>
        <p:sp>
          <p:nvSpPr>
            <p:cNvPr id="21523" name="Rectangle 17"/>
            <p:cNvSpPr>
              <a:spLocks noChangeArrowheads="1"/>
            </p:cNvSpPr>
            <p:nvPr/>
          </p:nvSpPr>
          <p:spPr bwMode="auto">
            <a:xfrm>
              <a:off x="1617" y="2620"/>
              <a:ext cx="81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</a:rPr>
                <a:t>Right heart</a:t>
              </a:r>
            </a:p>
          </p:txBody>
        </p:sp>
        <p:sp>
          <p:nvSpPr>
            <p:cNvPr id="21524" name="Rectangle 18"/>
            <p:cNvSpPr>
              <a:spLocks noChangeArrowheads="1"/>
            </p:cNvSpPr>
            <p:nvPr/>
          </p:nvSpPr>
          <p:spPr bwMode="auto">
            <a:xfrm>
              <a:off x="490" y="2538"/>
              <a:ext cx="892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</a:rPr>
                <a:t>Pulmonary circulation</a:t>
              </a:r>
            </a:p>
          </p:txBody>
        </p:sp>
        <p:sp>
          <p:nvSpPr>
            <p:cNvPr id="21525" name="Rectangle 19"/>
            <p:cNvSpPr>
              <a:spLocks noChangeArrowheads="1"/>
            </p:cNvSpPr>
            <p:nvPr/>
          </p:nvSpPr>
          <p:spPr bwMode="auto">
            <a:xfrm>
              <a:off x="541" y="2070"/>
              <a:ext cx="78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</a:rPr>
                <a:t>Left heart</a:t>
              </a:r>
            </a:p>
          </p:txBody>
        </p:sp>
        <p:cxnSp>
          <p:nvCxnSpPr>
            <p:cNvPr id="21526" name="AutoShape 20"/>
            <p:cNvCxnSpPr>
              <a:cxnSpLocks noChangeShapeType="1"/>
              <a:stCxn id="21511" idx="1"/>
              <a:endCxn id="21523" idx="3"/>
            </p:cNvCxnSpPr>
            <p:nvPr/>
          </p:nvCxnSpPr>
          <p:spPr bwMode="auto">
            <a:xfrm flipH="1">
              <a:off x="2438" y="2736"/>
              <a:ext cx="226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1527" name="AutoShape 21"/>
            <p:cNvCxnSpPr>
              <a:cxnSpLocks noChangeShapeType="1"/>
              <a:stCxn id="21523" idx="1"/>
              <a:endCxn id="21524" idx="3"/>
            </p:cNvCxnSpPr>
            <p:nvPr/>
          </p:nvCxnSpPr>
          <p:spPr bwMode="auto">
            <a:xfrm flipH="1" flipV="1">
              <a:off x="1387" y="2735"/>
              <a:ext cx="225" cy="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1528" name="AutoShape 22"/>
            <p:cNvCxnSpPr>
              <a:cxnSpLocks noChangeShapeType="1"/>
              <a:stCxn id="21524" idx="0"/>
              <a:endCxn id="21525" idx="2"/>
            </p:cNvCxnSpPr>
            <p:nvPr/>
          </p:nvCxnSpPr>
          <p:spPr bwMode="auto">
            <a:xfrm flipV="1">
              <a:off x="936" y="2306"/>
              <a:ext cx="0" cy="22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1529" name="AutoShape 23"/>
            <p:cNvCxnSpPr>
              <a:cxnSpLocks noChangeShapeType="1"/>
              <a:stCxn id="21525" idx="0"/>
              <a:endCxn id="21522" idx="2"/>
            </p:cNvCxnSpPr>
            <p:nvPr/>
          </p:nvCxnSpPr>
          <p:spPr bwMode="auto">
            <a:xfrm flipV="1">
              <a:off x="936" y="1844"/>
              <a:ext cx="0" cy="22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1530" name="AutoShape 24"/>
            <p:cNvCxnSpPr>
              <a:cxnSpLocks noChangeShapeType="1"/>
              <a:stCxn id="21522" idx="3"/>
              <a:endCxn id="21510" idx="1"/>
            </p:cNvCxnSpPr>
            <p:nvPr/>
          </p:nvCxnSpPr>
          <p:spPr bwMode="auto">
            <a:xfrm>
              <a:off x="1541" y="1724"/>
              <a:ext cx="417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  <p:sp>
        <p:nvSpPr>
          <p:cNvPr id="21508" name="Text Box 25"/>
          <p:cNvSpPr txBox="1">
            <a:spLocks noChangeArrowheads="1"/>
          </p:cNvSpPr>
          <p:nvPr/>
        </p:nvSpPr>
        <p:spPr bwMode="auto">
          <a:xfrm>
            <a:off x="1143000" y="762000"/>
            <a:ext cx="6705600" cy="6762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700">
                <a:solidFill>
                  <a:schemeClr val="tx2"/>
                </a:solidFill>
              </a:rPr>
              <a:t>2 to 4 liters of fluid per day is filtered out of the capillaries, taken up by the lymphatics and returned to the systemic circulation.</a:t>
            </a:r>
          </a:p>
        </p:txBody>
      </p:sp>
      <p:sp>
        <p:nvSpPr>
          <p:cNvPr id="21509" name="Text Box 26"/>
          <p:cNvSpPr txBox="1">
            <a:spLocks noChangeArrowheads="1"/>
          </p:cNvSpPr>
          <p:nvPr/>
        </p:nvSpPr>
        <p:spPr bwMode="auto">
          <a:xfrm>
            <a:off x="1143000" y="5029200"/>
            <a:ext cx="6858000" cy="9493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b="1" i="1"/>
              <a:t>Terminal lymphatics are highly permeable to protein</a:t>
            </a:r>
          </a:p>
          <a:p>
            <a:pPr>
              <a:spcAft>
                <a:spcPct val="25000"/>
              </a:spcAft>
            </a:pPr>
            <a:r>
              <a:rPr lang="en-US" sz="1700" b="1" i="1"/>
              <a:t>Lymphatics are the only route for return to circulation of protein that leaves capillaries</a:t>
            </a:r>
            <a:endParaRPr lang="en-US" sz="1700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52400"/>
            <a:ext cx="5486400" cy="4016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Arteriolar Tone and Capillary Hydrostatic Pressure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133600" y="850900"/>
            <a:ext cx="5232400" cy="10080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5000"/>
              </a:spcBef>
            </a:pPr>
            <a:r>
              <a:rPr lang="en-US" sz="1700" b="1" i="1"/>
              <a:t>Arteriolar constriction decreases P</a:t>
            </a:r>
            <a:r>
              <a:rPr lang="en-US" sz="1700" b="1" i="1" baseline="-25000"/>
              <a:t>cap</a:t>
            </a:r>
          </a:p>
          <a:p>
            <a:pPr>
              <a:spcBef>
                <a:spcPct val="25000"/>
              </a:spcBef>
            </a:pPr>
            <a:r>
              <a:rPr lang="en-US" sz="1700" b="1" i="1"/>
              <a:t>Arteriolar dilation increases P</a:t>
            </a:r>
            <a:r>
              <a:rPr lang="en-US" sz="1700" b="1" i="1" baseline="-25000"/>
              <a:t>cap</a:t>
            </a:r>
          </a:p>
          <a:p>
            <a:pPr>
              <a:spcBef>
                <a:spcPct val="25000"/>
              </a:spcBef>
            </a:pPr>
            <a:r>
              <a:rPr lang="en-US" sz="1700" b="1" i="1"/>
              <a:t>Changes in P</a:t>
            </a:r>
            <a:r>
              <a:rPr lang="en-US" sz="1700" b="1" i="1" baseline="-25000"/>
              <a:t>Cap</a:t>
            </a:r>
            <a:r>
              <a:rPr lang="en-US" sz="1700" b="1" i="1"/>
              <a:t> will affect filtration &amp; absorption</a:t>
            </a:r>
          </a:p>
        </p:txBody>
      </p:sp>
      <p:sp>
        <p:nvSpPr>
          <p:cNvPr id="22532" name="Text Box 23"/>
          <p:cNvSpPr txBox="1">
            <a:spLocks noChangeArrowheads="1"/>
          </p:cNvSpPr>
          <p:nvPr/>
        </p:nvSpPr>
        <p:spPr bwMode="auto">
          <a:xfrm>
            <a:off x="6019800" y="2286000"/>
            <a:ext cx="2819400" cy="386238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700"/>
              <a:t>Effect on mean arterial pressure:</a:t>
            </a:r>
          </a:p>
          <a:p>
            <a:pPr>
              <a:spcBef>
                <a:spcPct val="50000"/>
              </a:spcBef>
            </a:pPr>
            <a:r>
              <a:rPr lang="en-US" sz="1700"/>
              <a:t>MAP = CO x TPR</a:t>
            </a:r>
          </a:p>
          <a:p>
            <a:pPr>
              <a:spcBef>
                <a:spcPct val="50000"/>
              </a:spcBef>
            </a:pPr>
            <a:r>
              <a:rPr lang="en-US" sz="1700"/>
              <a:t>Constriction of arterioles in one organ or tissue may be offset by dilation elsewhere, without causing a change in TPR and MAP</a:t>
            </a:r>
          </a:p>
          <a:p>
            <a:pPr>
              <a:spcBef>
                <a:spcPct val="50000"/>
              </a:spcBef>
            </a:pPr>
            <a:r>
              <a:rPr lang="en-US" sz="1700"/>
              <a:t>Widespread arteriolar constriction in many tissues will increase TPR and MAP (if CO doesn</a:t>
            </a:r>
            <a:r>
              <a:rPr lang="ja-JP" altLang="en-US" sz="1700"/>
              <a:t>’</a:t>
            </a:r>
            <a:r>
              <a:rPr lang="en-US" altLang="ja-JP" sz="1700"/>
              <a:t>t change).</a:t>
            </a:r>
            <a:endParaRPr lang="en-US" sz="1700"/>
          </a:p>
        </p:txBody>
      </p:sp>
      <p:grpSp>
        <p:nvGrpSpPr>
          <p:cNvPr id="22533" name="Group 38"/>
          <p:cNvGrpSpPr>
            <a:grpSpLocks/>
          </p:cNvGrpSpPr>
          <p:nvPr/>
        </p:nvGrpSpPr>
        <p:grpSpPr bwMode="auto">
          <a:xfrm>
            <a:off x="609600" y="2438400"/>
            <a:ext cx="5180013" cy="3597275"/>
            <a:chOff x="384" y="1536"/>
            <a:chExt cx="3263" cy="2266"/>
          </a:xfrm>
        </p:grpSpPr>
        <p:grpSp>
          <p:nvGrpSpPr>
            <p:cNvPr id="22534" name="Group 5"/>
            <p:cNvGrpSpPr>
              <a:grpSpLocks/>
            </p:cNvGrpSpPr>
            <p:nvPr/>
          </p:nvGrpSpPr>
          <p:grpSpPr bwMode="auto">
            <a:xfrm>
              <a:off x="432" y="2016"/>
              <a:ext cx="2304" cy="499"/>
              <a:chOff x="1344" y="1776"/>
              <a:chExt cx="1920" cy="968"/>
            </a:xfrm>
          </p:grpSpPr>
          <p:sp>
            <p:nvSpPr>
              <p:cNvPr id="22556" name="Line 6"/>
              <p:cNvSpPr>
                <a:spLocks noChangeShapeType="1"/>
              </p:cNvSpPr>
              <p:nvPr/>
            </p:nvSpPr>
            <p:spPr bwMode="auto">
              <a:xfrm>
                <a:off x="1344" y="1776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557" name="Line 7"/>
              <p:cNvSpPr>
                <a:spLocks noChangeShapeType="1"/>
              </p:cNvSpPr>
              <p:nvPr/>
            </p:nvSpPr>
            <p:spPr bwMode="auto">
              <a:xfrm rot="5400000">
                <a:off x="1824" y="2256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558" name="Line 8"/>
              <p:cNvSpPr>
                <a:spLocks noChangeShapeType="1"/>
              </p:cNvSpPr>
              <p:nvPr/>
            </p:nvSpPr>
            <p:spPr bwMode="auto">
              <a:xfrm>
                <a:off x="2304" y="2744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22535" name="Group 9"/>
            <p:cNvGrpSpPr>
              <a:grpSpLocks/>
            </p:cNvGrpSpPr>
            <p:nvPr/>
          </p:nvGrpSpPr>
          <p:grpSpPr bwMode="auto">
            <a:xfrm>
              <a:off x="432" y="2016"/>
              <a:ext cx="2304" cy="874"/>
              <a:chOff x="1344" y="1776"/>
              <a:chExt cx="1920" cy="968"/>
            </a:xfrm>
          </p:grpSpPr>
          <p:sp>
            <p:nvSpPr>
              <p:cNvPr id="22553" name="Line 10"/>
              <p:cNvSpPr>
                <a:spLocks noChangeShapeType="1"/>
              </p:cNvSpPr>
              <p:nvPr/>
            </p:nvSpPr>
            <p:spPr bwMode="auto">
              <a:xfrm>
                <a:off x="1344" y="1776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554" name="Line 11"/>
              <p:cNvSpPr>
                <a:spLocks noChangeShapeType="1"/>
              </p:cNvSpPr>
              <p:nvPr/>
            </p:nvSpPr>
            <p:spPr bwMode="auto">
              <a:xfrm rot="5400000">
                <a:off x="1824" y="2256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555" name="Line 12"/>
              <p:cNvSpPr>
                <a:spLocks noChangeShapeType="1"/>
              </p:cNvSpPr>
              <p:nvPr/>
            </p:nvSpPr>
            <p:spPr bwMode="auto">
              <a:xfrm>
                <a:off x="2304" y="2744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22536" name="Group 13"/>
            <p:cNvGrpSpPr>
              <a:grpSpLocks/>
            </p:cNvGrpSpPr>
            <p:nvPr/>
          </p:nvGrpSpPr>
          <p:grpSpPr bwMode="auto">
            <a:xfrm>
              <a:off x="432" y="2016"/>
              <a:ext cx="2304" cy="1248"/>
              <a:chOff x="1344" y="1776"/>
              <a:chExt cx="1920" cy="968"/>
            </a:xfrm>
          </p:grpSpPr>
          <p:sp>
            <p:nvSpPr>
              <p:cNvPr id="22550" name="Line 14"/>
              <p:cNvSpPr>
                <a:spLocks noChangeShapeType="1"/>
              </p:cNvSpPr>
              <p:nvPr/>
            </p:nvSpPr>
            <p:spPr bwMode="auto">
              <a:xfrm>
                <a:off x="1344" y="1776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551" name="Line 15"/>
              <p:cNvSpPr>
                <a:spLocks noChangeShapeType="1"/>
              </p:cNvSpPr>
              <p:nvPr/>
            </p:nvSpPr>
            <p:spPr bwMode="auto">
              <a:xfrm rot="5400000">
                <a:off x="1824" y="2256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552" name="Line 16"/>
              <p:cNvSpPr>
                <a:spLocks noChangeShapeType="1"/>
              </p:cNvSpPr>
              <p:nvPr/>
            </p:nvSpPr>
            <p:spPr bwMode="auto">
              <a:xfrm>
                <a:off x="2304" y="2744"/>
                <a:ext cx="9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22537" name="Text Box 17"/>
            <p:cNvSpPr txBox="1">
              <a:spLocks noChangeArrowheads="1"/>
            </p:cNvSpPr>
            <p:nvPr/>
          </p:nvSpPr>
          <p:spPr bwMode="auto">
            <a:xfrm>
              <a:off x="384" y="1544"/>
              <a:ext cx="112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Arterial pressure</a:t>
              </a:r>
            </a:p>
          </p:txBody>
        </p:sp>
        <p:sp>
          <p:nvSpPr>
            <p:cNvPr id="22538" name="Text Box 18"/>
            <p:cNvSpPr txBox="1">
              <a:spLocks noChangeArrowheads="1"/>
            </p:cNvSpPr>
            <p:nvPr/>
          </p:nvSpPr>
          <p:spPr bwMode="auto">
            <a:xfrm>
              <a:off x="1728" y="1536"/>
              <a:ext cx="816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Capillary hydrostatic pressure</a:t>
              </a:r>
            </a:p>
          </p:txBody>
        </p:sp>
        <p:sp>
          <p:nvSpPr>
            <p:cNvPr id="22539" name="Text Box 21"/>
            <p:cNvSpPr txBox="1">
              <a:spLocks noChangeArrowheads="1"/>
            </p:cNvSpPr>
            <p:nvPr/>
          </p:nvSpPr>
          <p:spPr bwMode="auto">
            <a:xfrm>
              <a:off x="2832" y="2360"/>
              <a:ext cx="55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dilation</a:t>
              </a:r>
            </a:p>
          </p:txBody>
        </p:sp>
        <p:sp>
          <p:nvSpPr>
            <p:cNvPr id="22540" name="Text Box 22"/>
            <p:cNvSpPr txBox="1">
              <a:spLocks noChangeArrowheads="1"/>
            </p:cNvSpPr>
            <p:nvPr/>
          </p:nvSpPr>
          <p:spPr bwMode="auto">
            <a:xfrm>
              <a:off x="2832" y="3120"/>
              <a:ext cx="81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constriction</a:t>
              </a:r>
            </a:p>
          </p:txBody>
        </p:sp>
        <p:sp>
          <p:nvSpPr>
            <p:cNvPr id="22541" name="Line 24"/>
            <p:cNvSpPr>
              <a:spLocks noChangeShapeType="1"/>
            </p:cNvSpPr>
            <p:nvPr/>
          </p:nvSpPr>
          <p:spPr bwMode="auto">
            <a:xfrm>
              <a:off x="2160" y="2117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2542" name="Line 25"/>
            <p:cNvSpPr>
              <a:spLocks noChangeShapeType="1"/>
            </p:cNvSpPr>
            <p:nvPr/>
          </p:nvSpPr>
          <p:spPr bwMode="auto">
            <a:xfrm>
              <a:off x="960" y="1776"/>
              <a:ext cx="0" cy="19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22543" name="Group 37"/>
            <p:cNvGrpSpPr>
              <a:grpSpLocks/>
            </p:cNvGrpSpPr>
            <p:nvPr/>
          </p:nvGrpSpPr>
          <p:grpSpPr bwMode="auto">
            <a:xfrm>
              <a:off x="576" y="3379"/>
              <a:ext cx="2095" cy="423"/>
              <a:chOff x="576" y="3379"/>
              <a:chExt cx="2095" cy="423"/>
            </a:xfrm>
          </p:grpSpPr>
          <p:sp>
            <p:nvSpPr>
              <p:cNvPr id="22544" name="Text Box 26"/>
              <p:cNvSpPr txBox="1">
                <a:spLocks noChangeArrowheads="1"/>
              </p:cNvSpPr>
              <p:nvPr/>
            </p:nvSpPr>
            <p:spPr bwMode="auto">
              <a:xfrm>
                <a:off x="2016" y="3571"/>
                <a:ext cx="65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700"/>
                  <a:t>Capillary</a:t>
                </a:r>
              </a:p>
            </p:txBody>
          </p:sp>
          <p:sp>
            <p:nvSpPr>
              <p:cNvPr id="22545" name="Text Box 27"/>
              <p:cNvSpPr txBox="1">
                <a:spLocks noChangeArrowheads="1"/>
              </p:cNvSpPr>
              <p:nvPr/>
            </p:nvSpPr>
            <p:spPr bwMode="auto">
              <a:xfrm>
                <a:off x="600" y="3571"/>
                <a:ext cx="489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700"/>
                  <a:t>Artery</a:t>
                </a:r>
              </a:p>
            </p:txBody>
          </p:sp>
          <p:sp>
            <p:nvSpPr>
              <p:cNvPr id="22546" name="Text Box 19"/>
              <p:cNvSpPr txBox="1">
                <a:spLocks noChangeArrowheads="1"/>
              </p:cNvSpPr>
              <p:nvPr/>
            </p:nvSpPr>
            <p:spPr bwMode="auto">
              <a:xfrm>
                <a:off x="1277" y="3552"/>
                <a:ext cx="633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700"/>
                  <a:t>Arteriole</a:t>
                </a:r>
              </a:p>
            </p:txBody>
          </p:sp>
          <p:sp>
            <p:nvSpPr>
              <p:cNvPr id="22547" name="AutoShape 28"/>
              <p:cNvSpPr>
                <a:spLocks/>
              </p:cNvSpPr>
              <p:nvPr/>
            </p:nvSpPr>
            <p:spPr bwMode="auto">
              <a:xfrm rot="16200000" flipV="1">
                <a:off x="1480" y="3324"/>
                <a:ext cx="216" cy="336"/>
              </a:xfrm>
              <a:prstGeom prst="rightBrace">
                <a:avLst>
                  <a:gd name="adj1" fmla="val 12963"/>
                  <a:gd name="adj2" fmla="val 50296"/>
                </a:avLst>
              </a:prstGeom>
              <a:solidFill>
                <a:schemeClr val="bg1"/>
              </a:solidFill>
              <a:ln w="222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548" name="AutoShape 30"/>
              <p:cNvSpPr>
                <a:spLocks/>
              </p:cNvSpPr>
              <p:nvPr/>
            </p:nvSpPr>
            <p:spPr bwMode="auto">
              <a:xfrm rot="16200000" flipV="1">
                <a:off x="2218" y="3235"/>
                <a:ext cx="240" cy="528"/>
              </a:xfrm>
              <a:prstGeom prst="rightBrace">
                <a:avLst>
                  <a:gd name="adj1" fmla="val 18333"/>
                  <a:gd name="adj2" fmla="val 50296"/>
                </a:avLst>
              </a:prstGeom>
              <a:solidFill>
                <a:schemeClr val="bg1"/>
              </a:solidFill>
              <a:ln w="222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549" name="AutoShape 31"/>
              <p:cNvSpPr>
                <a:spLocks/>
              </p:cNvSpPr>
              <p:nvPr/>
            </p:nvSpPr>
            <p:spPr bwMode="auto">
              <a:xfrm rot="16200000" flipV="1">
                <a:off x="720" y="3235"/>
                <a:ext cx="240" cy="528"/>
              </a:xfrm>
              <a:prstGeom prst="rightBrace">
                <a:avLst>
                  <a:gd name="adj1" fmla="val 18333"/>
                  <a:gd name="adj2" fmla="val 50296"/>
                </a:avLst>
              </a:prstGeom>
              <a:solidFill>
                <a:schemeClr val="bg1"/>
              </a:solidFill>
              <a:ln w="2222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rIns="45720" anchor="ctr">
                <a:spAutoFit/>
              </a:bodyPr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5888"/>
            <a:ext cx="7924800" cy="417512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Absorption of interstitial fluid into the circulation compensates in hemorrhage</a:t>
            </a:r>
          </a:p>
        </p:txBody>
      </p:sp>
      <p:grpSp>
        <p:nvGrpSpPr>
          <p:cNvPr id="23555" name="Group 31"/>
          <p:cNvGrpSpPr>
            <a:grpSpLocks/>
          </p:cNvGrpSpPr>
          <p:nvPr/>
        </p:nvGrpSpPr>
        <p:grpSpPr bwMode="auto">
          <a:xfrm>
            <a:off x="685800" y="1066800"/>
            <a:ext cx="8077200" cy="5357813"/>
            <a:chOff x="432" y="672"/>
            <a:chExt cx="5088" cy="3375"/>
          </a:xfrm>
        </p:grpSpPr>
        <p:sp>
          <p:nvSpPr>
            <p:cNvPr id="23556" name="Text Box 4"/>
            <p:cNvSpPr txBox="1">
              <a:spLocks noChangeArrowheads="1"/>
            </p:cNvSpPr>
            <p:nvPr/>
          </p:nvSpPr>
          <p:spPr bwMode="auto">
            <a:xfrm>
              <a:off x="1993" y="3783"/>
              <a:ext cx="1296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700"/>
                <a:t>MAP = CO x TPR</a:t>
              </a:r>
            </a:p>
          </p:txBody>
        </p:sp>
        <p:sp>
          <p:nvSpPr>
            <p:cNvPr id="23557" name="Text Box 5"/>
            <p:cNvSpPr txBox="1">
              <a:spLocks noChangeArrowheads="1"/>
            </p:cNvSpPr>
            <p:nvPr/>
          </p:nvSpPr>
          <p:spPr bwMode="auto">
            <a:xfrm>
              <a:off x="3391" y="672"/>
              <a:ext cx="9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/>
                <a:t>Hemorrhage</a:t>
              </a:r>
            </a:p>
          </p:txBody>
        </p:sp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2761" y="2093"/>
              <a:ext cx="105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Times New Roman" pitchFamily="18" charset="0"/>
                  <a:sym typeface="Symbol" pitchFamily="18" charset="2"/>
                </a:rPr>
                <a:t></a:t>
              </a:r>
              <a:r>
                <a:rPr lang="en-US" sz="1700"/>
                <a:t> sympathetic nerve activity </a:t>
              </a:r>
            </a:p>
          </p:txBody>
        </p:sp>
        <p:sp>
          <p:nvSpPr>
            <p:cNvPr id="23559" name="Text Box 7"/>
            <p:cNvSpPr txBox="1">
              <a:spLocks noChangeArrowheads="1"/>
            </p:cNvSpPr>
            <p:nvPr/>
          </p:nvSpPr>
          <p:spPr bwMode="auto">
            <a:xfrm>
              <a:off x="4057" y="2093"/>
              <a:ext cx="1463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cs typeface="Arial" charset="0"/>
                  <a:sym typeface="Symbol" pitchFamily="18" charset="2"/>
                </a:rPr>
                <a:t></a:t>
              </a:r>
              <a:r>
                <a:rPr lang="en-US" sz="1700"/>
                <a:t> heart rate</a:t>
              </a:r>
            </a:p>
            <a:p>
              <a:r>
                <a:rPr lang="en-US" sz="1700"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cs typeface="Arial" charset="0"/>
                </a:rPr>
                <a:t> cardiac contractility</a:t>
              </a:r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3685" y="3792"/>
              <a:ext cx="104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/>
                <a:t>Restore MAP</a:t>
              </a:r>
            </a:p>
          </p:txBody>
        </p:sp>
        <p:cxnSp>
          <p:nvCxnSpPr>
            <p:cNvPr id="23561" name="AutoShape 9"/>
            <p:cNvCxnSpPr>
              <a:cxnSpLocks noChangeShapeType="1"/>
              <a:stCxn id="23557" idx="2"/>
              <a:endCxn id="23566" idx="0"/>
            </p:cNvCxnSpPr>
            <p:nvPr/>
          </p:nvCxnSpPr>
          <p:spPr bwMode="auto">
            <a:xfrm>
              <a:off x="3877" y="908"/>
              <a:ext cx="0" cy="19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3562" name="AutoShape 10"/>
            <p:cNvCxnSpPr>
              <a:cxnSpLocks noChangeShapeType="1"/>
              <a:stCxn id="23565" idx="2"/>
              <a:endCxn id="23558" idx="0"/>
            </p:cNvCxnSpPr>
            <p:nvPr/>
          </p:nvCxnSpPr>
          <p:spPr bwMode="auto">
            <a:xfrm rot="5400000">
              <a:off x="3425" y="1636"/>
              <a:ext cx="316" cy="588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3563" name="AutoShape 11"/>
            <p:cNvCxnSpPr>
              <a:cxnSpLocks noChangeShapeType="1"/>
              <a:stCxn id="23565" idx="2"/>
              <a:endCxn id="23559" idx="0"/>
            </p:cNvCxnSpPr>
            <p:nvPr/>
          </p:nvCxnSpPr>
          <p:spPr bwMode="auto">
            <a:xfrm rot="16200000" flipH="1">
              <a:off x="4175" y="1474"/>
              <a:ext cx="316" cy="912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23564" name="Text Box 12"/>
            <p:cNvSpPr txBox="1">
              <a:spLocks noChangeArrowheads="1"/>
            </p:cNvSpPr>
            <p:nvPr/>
          </p:nvSpPr>
          <p:spPr bwMode="auto">
            <a:xfrm>
              <a:off x="3476" y="3312"/>
              <a:ext cx="55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Times New Roman" pitchFamily="18" charset="0"/>
                  <a:sym typeface="Symbol" pitchFamily="18" charset="2"/>
                </a:rPr>
                <a:t></a:t>
              </a:r>
              <a:r>
                <a:rPr lang="en-US" sz="1700"/>
                <a:t> TPR</a:t>
              </a:r>
            </a:p>
          </p:txBody>
        </p:sp>
        <p:sp>
          <p:nvSpPr>
            <p:cNvPr id="23565" name="Text Box 13"/>
            <p:cNvSpPr txBox="1">
              <a:spLocks noChangeArrowheads="1"/>
            </p:cNvSpPr>
            <p:nvPr/>
          </p:nvSpPr>
          <p:spPr bwMode="auto">
            <a:xfrm>
              <a:off x="3097" y="1536"/>
              <a:ext cx="155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/>
                <a:t>Cardiovascular reflexes</a:t>
              </a:r>
            </a:p>
          </p:txBody>
        </p:sp>
        <p:sp>
          <p:nvSpPr>
            <p:cNvPr id="23566" name="Text Box 14"/>
            <p:cNvSpPr txBox="1">
              <a:spLocks noChangeArrowheads="1"/>
            </p:cNvSpPr>
            <p:nvPr/>
          </p:nvSpPr>
          <p:spPr bwMode="auto">
            <a:xfrm>
              <a:off x="3442" y="1104"/>
              <a:ext cx="86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/>
                <a:t>hypotension</a:t>
              </a:r>
            </a:p>
          </p:txBody>
        </p:sp>
        <p:cxnSp>
          <p:nvCxnSpPr>
            <p:cNvPr id="23567" name="AutoShape 15"/>
            <p:cNvCxnSpPr>
              <a:cxnSpLocks noChangeShapeType="1"/>
              <a:stCxn id="23566" idx="2"/>
              <a:endCxn id="23565" idx="0"/>
            </p:cNvCxnSpPr>
            <p:nvPr/>
          </p:nvCxnSpPr>
          <p:spPr bwMode="auto">
            <a:xfrm>
              <a:off x="3877" y="1340"/>
              <a:ext cx="0" cy="19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>
              <a:off x="1344" y="1863"/>
              <a:ext cx="912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sym typeface="Symbol" pitchFamily="18" charset="2"/>
                </a:rPr>
                <a:t></a:t>
              </a:r>
              <a:r>
                <a:rPr lang="en-US" sz="1700"/>
                <a:t> absorption of fluid into capillaries</a:t>
              </a:r>
            </a:p>
          </p:txBody>
        </p:sp>
        <p:cxnSp>
          <p:nvCxnSpPr>
            <p:cNvPr id="23569" name="AutoShape 17"/>
            <p:cNvCxnSpPr>
              <a:cxnSpLocks noChangeShapeType="1"/>
              <a:stCxn id="23568" idx="0"/>
              <a:endCxn id="23557" idx="1"/>
            </p:cNvCxnSpPr>
            <p:nvPr/>
          </p:nvCxnSpPr>
          <p:spPr bwMode="auto">
            <a:xfrm rot="-5400000">
              <a:off x="2058" y="530"/>
              <a:ext cx="1070" cy="1586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1296" y="1143"/>
              <a:ext cx="100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/>
                <a:t>Restore blood volume</a:t>
              </a: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4549" y="3312"/>
              <a:ext cx="48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Times New Roman" pitchFamily="18" charset="0"/>
                  <a:sym typeface="Symbol" pitchFamily="18" charset="2"/>
                </a:rPr>
                <a:t></a:t>
              </a:r>
              <a:r>
                <a:rPr lang="en-US" sz="1700"/>
                <a:t> CO</a:t>
              </a:r>
            </a:p>
          </p:txBody>
        </p:sp>
        <p:cxnSp>
          <p:nvCxnSpPr>
            <p:cNvPr id="23572" name="AutoShape 20"/>
            <p:cNvCxnSpPr>
              <a:cxnSpLocks noChangeShapeType="1"/>
              <a:stCxn id="23558" idx="2"/>
              <a:endCxn id="23576" idx="0"/>
            </p:cNvCxnSpPr>
            <p:nvPr/>
          </p:nvCxnSpPr>
          <p:spPr bwMode="auto">
            <a:xfrm>
              <a:off x="3289" y="2492"/>
              <a:ext cx="12" cy="26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3573" name="AutoShape 21"/>
            <p:cNvCxnSpPr>
              <a:cxnSpLocks noChangeShapeType="1"/>
              <a:stCxn id="23559" idx="2"/>
              <a:endCxn id="23571" idx="0"/>
            </p:cNvCxnSpPr>
            <p:nvPr/>
          </p:nvCxnSpPr>
          <p:spPr bwMode="auto">
            <a:xfrm>
              <a:off x="4789" y="2492"/>
              <a:ext cx="0" cy="8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3574" name="AutoShape 22"/>
            <p:cNvCxnSpPr>
              <a:cxnSpLocks noChangeShapeType="1"/>
              <a:stCxn id="23564" idx="3"/>
              <a:endCxn id="23560" idx="0"/>
            </p:cNvCxnSpPr>
            <p:nvPr/>
          </p:nvCxnSpPr>
          <p:spPr bwMode="auto">
            <a:xfrm>
              <a:off x="4037" y="3428"/>
              <a:ext cx="170" cy="359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3575" name="AutoShape 23"/>
            <p:cNvCxnSpPr>
              <a:cxnSpLocks noChangeShapeType="1"/>
              <a:stCxn id="23571" idx="1"/>
              <a:endCxn id="23560" idx="0"/>
            </p:cNvCxnSpPr>
            <p:nvPr/>
          </p:nvCxnSpPr>
          <p:spPr bwMode="auto">
            <a:xfrm rot="10800000" flipV="1">
              <a:off x="4207" y="3428"/>
              <a:ext cx="337" cy="359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23576" name="Text Box 24"/>
            <p:cNvSpPr txBox="1">
              <a:spLocks noChangeArrowheads="1"/>
            </p:cNvSpPr>
            <p:nvPr/>
          </p:nvSpPr>
          <p:spPr bwMode="auto">
            <a:xfrm>
              <a:off x="2569" y="2760"/>
              <a:ext cx="1463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/>
                <a:t>Vasoconstriction</a:t>
              </a:r>
            </a:p>
            <a:p>
              <a:r>
                <a:rPr lang="en-US" sz="1700"/>
                <a:t>(skin, kidney, GI tract) </a:t>
              </a:r>
            </a:p>
          </p:txBody>
        </p:sp>
        <p:sp>
          <p:nvSpPr>
            <p:cNvPr id="23577" name="Text Box 25"/>
            <p:cNvSpPr txBox="1">
              <a:spLocks noChangeArrowheads="1"/>
            </p:cNvSpPr>
            <p:nvPr/>
          </p:nvSpPr>
          <p:spPr bwMode="auto">
            <a:xfrm>
              <a:off x="1344" y="2679"/>
              <a:ext cx="912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sym typeface="Symbol" pitchFamily="18" charset="2"/>
                </a:rPr>
                <a:t></a:t>
              </a:r>
              <a:r>
                <a:rPr lang="en-US" sz="1700"/>
                <a:t> capillary hydrostatic pressure</a:t>
              </a:r>
            </a:p>
          </p:txBody>
        </p:sp>
        <p:cxnSp>
          <p:nvCxnSpPr>
            <p:cNvPr id="23578" name="AutoShape 26"/>
            <p:cNvCxnSpPr>
              <a:cxnSpLocks noChangeShapeType="1"/>
              <a:stCxn id="23576" idx="1"/>
              <a:endCxn id="23577" idx="3"/>
            </p:cNvCxnSpPr>
            <p:nvPr/>
          </p:nvCxnSpPr>
          <p:spPr bwMode="auto">
            <a:xfrm flipH="1">
              <a:off x="2261" y="2957"/>
              <a:ext cx="303" cy="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3579" name="AutoShape 27"/>
            <p:cNvCxnSpPr>
              <a:cxnSpLocks noChangeShapeType="1"/>
              <a:stCxn id="23577" idx="0"/>
              <a:endCxn id="23568" idx="2"/>
            </p:cNvCxnSpPr>
            <p:nvPr/>
          </p:nvCxnSpPr>
          <p:spPr bwMode="auto">
            <a:xfrm flipV="1">
              <a:off x="1800" y="2425"/>
              <a:ext cx="0" cy="24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3580" name="AutoShape 28"/>
            <p:cNvCxnSpPr>
              <a:cxnSpLocks noChangeShapeType="1"/>
              <a:stCxn id="23576" idx="2"/>
              <a:endCxn id="23564" idx="1"/>
            </p:cNvCxnSpPr>
            <p:nvPr/>
          </p:nvCxnSpPr>
          <p:spPr bwMode="auto">
            <a:xfrm rot="16200000" flipH="1">
              <a:off x="3251" y="3209"/>
              <a:ext cx="269" cy="170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23581" name="Text Box 29"/>
            <p:cNvSpPr txBox="1">
              <a:spLocks noChangeArrowheads="1"/>
            </p:cNvSpPr>
            <p:nvPr/>
          </p:nvSpPr>
          <p:spPr bwMode="auto">
            <a:xfrm>
              <a:off x="432" y="720"/>
              <a:ext cx="912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700">
                  <a:sym typeface="Symbol" pitchFamily="18" charset="2"/>
                </a:rPr>
                <a:t></a:t>
              </a:r>
              <a:r>
                <a:rPr lang="en-US" sz="1700"/>
                <a:t> hematocrit</a:t>
              </a:r>
            </a:p>
          </p:txBody>
        </p:sp>
        <p:cxnSp>
          <p:nvCxnSpPr>
            <p:cNvPr id="23582" name="AutoShape 30"/>
            <p:cNvCxnSpPr>
              <a:cxnSpLocks noChangeShapeType="1"/>
              <a:stCxn id="23570" idx="1"/>
              <a:endCxn id="23581" idx="2"/>
            </p:cNvCxnSpPr>
            <p:nvPr/>
          </p:nvCxnSpPr>
          <p:spPr bwMode="auto">
            <a:xfrm rot="10800000">
              <a:off x="888" y="989"/>
              <a:ext cx="403" cy="351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204788"/>
            <a:ext cx="2136775" cy="382587"/>
          </a:xfrm>
          <a:solidFill>
            <a:schemeClr val="bg1"/>
          </a:solidFill>
        </p:spPr>
        <p:txBody>
          <a:bodyPr>
            <a:spAutoFit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Microvascular unit</a:t>
            </a:r>
          </a:p>
        </p:txBody>
      </p:sp>
      <p:pic>
        <p:nvPicPr>
          <p:cNvPr id="7171" name="Picture 5" descr="001 - 08_1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8863" y="731838"/>
            <a:ext cx="4070350" cy="5440362"/>
          </a:xfrm>
          <a:noFill/>
          <a:ln>
            <a:miter lim="800000"/>
            <a:headEnd/>
            <a:tailEnd/>
          </a:ln>
        </p:spPr>
      </p:pic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1524000" y="5608638"/>
            <a:ext cx="1006475" cy="38893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700">
                <a:solidFill>
                  <a:schemeClr val="tx2"/>
                </a:solidFill>
              </a:rPr>
              <a:t>Arteriole</a:t>
            </a:r>
          </a:p>
        </p:txBody>
      </p:sp>
      <p:sp>
        <p:nvSpPr>
          <p:cNvPr id="7173" name="Text Box 11"/>
          <p:cNvSpPr txBox="1">
            <a:spLocks noChangeArrowheads="1"/>
          </p:cNvSpPr>
          <p:nvPr/>
        </p:nvSpPr>
        <p:spPr bwMode="auto">
          <a:xfrm>
            <a:off x="5470525" y="579438"/>
            <a:ext cx="930275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700">
                <a:solidFill>
                  <a:schemeClr val="tx2"/>
                </a:solidFill>
              </a:rPr>
              <a:t>Venule</a:t>
            </a: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>
            <a:off x="762000" y="2713038"/>
            <a:ext cx="1371600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700">
                <a:solidFill>
                  <a:schemeClr val="tx2"/>
                </a:solidFill>
              </a:rPr>
              <a:t>Metarteriole</a:t>
            </a:r>
          </a:p>
        </p:txBody>
      </p:sp>
      <p:sp>
        <p:nvSpPr>
          <p:cNvPr id="7175" name="Text Box 13"/>
          <p:cNvSpPr txBox="1">
            <a:spLocks noChangeArrowheads="1"/>
          </p:cNvSpPr>
          <p:nvPr/>
        </p:nvSpPr>
        <p:spPr bwMode="auto">
          <a:xfrm>
            <a:off x="838200" y="3932238"/>
            <a:ext cx="1219200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rIns="45720" anchor="ctr">
            <a:spAutoFit/>
          </a:bodyPr>
          <a:lstStyle/>
          <a:p>
            <a:pPr algn="ctr"/>
            <a:r>
              <a:rPr lang="en-US" sz="1700">
                <a:solidFill>
                  <a:schemeClr val="tx2"/>
                </a:solidFill>
              </a:rPr>
              <a:t>Capillaries</a:t>
            </a:r>
          </a:p>
        </p:txBody>
      </p:sp>
      <p:sp>
        <p:nvSpPr>
          <p:cNvPr id="7176" name="Text Box 14"/>
          <p:cNvSpPr txBox="1">
            <a:spLocks noChangeArrowheads="1"/>
          </p:cNvSpPr>
          <p:nvPr/>
        </p:nvSpPr>
        <p:spPr bwMode="auto">
          <a:xfrm>
            <a:off x="6553200" y="3986213"/>
            <a:ext cx="15240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rIns="45720" anchor="ctr">
            <a:spAutoFit/>
          </a:bodyPr>
          <a:lstStyle/>
          <a:p>
            <a:r>
              <a:rPr lang="en-US" sz="1700">
                <a:solidFill>
                  <a:schemeClr val="tx2"/>
                </a:solidFill>
              </a:rPr>
              <a:t>Arteriovenous shunt (S)</a:t>
            </a:r>
          </a:p>
        </p:txBody>
      </p:sp>
      <p:sp>
        <p:nvSpPr>
          <p:cNvPr id="7177" name="Text Box 15"/>
          <p:cNvSpPr txBox="1">
            <a:spLocks noChangeArrowheads="1"/>
          </p:cNvSpPr>
          <p:nvPr/>
        </p:nvSpPr>
        <p:spPr bwMode="auto">
          <a:xfrm>
            <a:off x="6553200" y="5105400"/>
            <a:ext cx="2286000" cy="1143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700">
                <a:solidFill>
                  <a:schemeClr val="tx2"/>
                </a:solidFill>
              </a:rPr>
              <a:t>Pre-capillary sphincters exist at the origin of each capillary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211138"/>
            <a:ext cx="5029200" cy="382587"/>
          </a:xfrm>
          <a:solidFill>
            <a:schemeClr val="bg1"/>
          </a:solidFill>
        </p:spPr>
        <p:txBody>
          <a:bodyPr lIns="91440" rIns="91440">
            <a:spAutoFit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Three physiological roles of arteriolar tone 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1905000" y="990600"/>
            <a:ext cx="5562600" cy="114458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700" b="1" i="1"/>
              <a:t>Support arterial blood pressure</a:t>
            </a:r>
          </a:p>
          <a:p>
            <a:pPr>
              <a:spcBef>
                <a:spcPct val="50000"/>
              </a:spcBef>
            </a:pPr>
            <a:r>
              <a:rPr lang="en-US" sz="1700" b="1" i="1"/>
              <a:t>Direct distribution of flow between organs &amp; tissues</a:t>
            </a:r>
          </a:p>
          <a:p>
            <a:pPr>
              <a:spcBef>
                <a:spcPct val="50000"/>
              </a:spcBef>
            </a:pPr>
            <a:r>
              <a:rPr lang="en-US" sz="1700" b="1" i="1"/>
              <a:t>Influence capillary filtration &amp; absorption</a:t>
            </a: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3352800" y="152400"/>
            <a:ext cx="2362200" cy="474663"/>
          </a:xfrm>
          <a:solidFill>
            <a:schemeClr val="bg1"/>
          </a:solidFill>
          <a:ln cap="flat">
            <a:solidFill>
              <a:schemeClr val="tx1"/>
            </a:solidFill>
          </a:ln>
        </p:spPr>
        <p:txBody>
          <a:bodyPr lIns="91440" tIns="91440" bIns="91440">
            <a:spAutoFit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Edema safety factors</a:t>
            </a:r>
          </a:p>
        </p:txBody>
      </p:sp>
      <p:sp>
        <p:nvSpPr>
          <p:cNvPr id="25603" name="Rectangle 24"/>
          <p:cNvSpPr>
            <a:spLocks noChangeArrowheads="1"/>
          </p:cNvSpPr>
          <p:nvPr/>
        </p:nvSpPr>
        <p:spPr bwMode="auto">
          <a:xfrm>
            <a:off x="2438400" y="3305175"/>
            <a:ext cx="4267200" cy="3524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>
                <a:solidFill>
                  <a:schemeClr val="tx2"/>
                </a:solidFill>
              </a:rPr>
              <a:t>Capillary hydrostatic pressure, mm Hg</a:t>
            </a:r>
          </a:p>
        </p:txBody>
      </p:sp>
      <p:grpSp>
        <p:nvGrpSpPr>
          <p:cNvPr id="25604" name="Group 54"/>
          <p:cNvGrpSpPr>
            <a:grpSpLocks/>
          </p:cNvGrpSpPr>
          <p:nvPr/>
        </p:nvGrpSpPr>
        <p:grpSpPr bwMode="auto">
          <a:xfrm>
            <a:off x="3154363" y="762000"/>
            <a:ext cx="2759075" cy="2439988"/>
            <a:chOff x="1891" y="480"/>
            <a:chExt cx="1738" cy="1537"/>
          </a:xfrm>
        </p:grpSpPr>
        <p:grpSp>
          <p:nvGrpSpPr>
            <p:cNvPr id="25622" name="Group 11"/>
            <p:cNvGrpSpPr>
              <a:grpSpLocks/>
            </p:cNvGrpSpPr>
            <p:nvPr/>
          </p:nvGrpSpPr>
          <p:grpSpPr bwMode="auto">
            <a:xfrm>
              <a:off x="2237" y="576"/>
              <a:ext cx="1392" cy="1441"/>
              <a:chOff x="432" y="1536"/>
              <a:chExt cx="1392" cy="1441"/>
            </a:xfrm>
          </p:grpSpPr>
          <p:sp>
            <p:nvSpPr>
              <p:cNvPr id="25626" name="Rectangle 12"/>
              <p:cNvSpPr>
                <a:spLocks noChangeArrowheads="1"/>
              </p:cNvSpPr>
              <p:nvPr/>
            </p:nvSpPr>
            <p:spPr bwMode="auto">
              <a:xfrm>
                <a:off x="432" y="1536"/>
                <a:ext cx="1392" cy="110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tIns="91440" rIns="45720" bIns="9144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7" name="Line 13"/>
              <p:cNvSpPr>
                <a:spLocks noChangeShapeType="1"/>
              </p:cNvSpPr>
              <p:nvPr/>
            </p:nvSpPr>
            <p:spPr bwMode="auto">
              <a:xfrm>
                <a:off x="1631" y="2633"/>
                <a:ext cx="1" cy="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tIns="91440" rIns="45720" bIns="9144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8" name="Text Box 14"/>
              <p:cNvSpPr txBox="1">
                <a:spLocks noChangeArrowheads="1"/>
              </p:cNvSpPr>
              <p:nvPr/>
            </p:nvSpPr>
            <p:spPr bwMode="auto">
              <a:xfrm>
                <a:off x="1487" y="2688"/>
                <a:ext cx="289" cy="289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tIns="91440" rIns="45720" bIns="91440">
                <a:spAutoFit/>
              </a:bodyPr>
              <a:lstStyle/>
              <a:p>
                <a:r>
                  <a:rPr lang="en-US" sz="1700"/>
                  <a:t>30</a:t>
                </a:r>
              </a:p>
            </p:txBody>
          </p:sp>
        </p:grpSp>
        <p:sp>
          <p:nvSpPr>
            <p:cNvPr id="25623" name="Text Box 29"/>
            <p:cNvSpPr txBox="1">
              <a:spLocks noChangeArrowheads="1"/>
            </p:cNvSpPr>
            <p:nvPr/>
          </p:nvSpPr>
          <p:spPr bwMode="auto">
            <a:xfrm rot="-5400000">
              <a:off x="1628" y="982"/>
              <a:ext cx="816" cy="28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tIns="91440" rIns="45720" bIns="91440" anchor="ctr">
              <a:spAutoFit/>
            </a:bodyPr>
            <a:lstStyle/>
            <a:p>
              <a:pPr algn="ctr"/>
              <a:r>
                <a:rPr lang="en-US" sz="1700">
                  <a:sym typeface="Symbol" pitchFamily="18" charset="2"/>
                </a:rPr>
                <a:t>Lymph flow</a:t>
              </a:r>
              <a:endParaRPr lang="en-US" sz="1700"/>
            </a:p>
          </p:txBody>
        </p:sp>
        <p:sp>
          <p:nvSpPr>
            <p:cNvPr id="25624" name="Freeform 30"/>
            <p:cNvSpPr>
              <a:spLocks/>
            </p:cNvSpPr>
            <p:nvPr/>
          </p:nvSpPr>
          <p:spPr bwMode="auto">
            <a:xfrm>
              <a:off x="2448" y="789"/>
              <a:ext cx="997" cy="747"/>
            </a:xfrm>
            <a:custGeom>
              <a:avLst/>
              <a:gdLst>
                <a:gd name="T0" fmla="*/ 0 w 997"/>
                <a:gd name="T1" fmla="*/ 747 h 747"/>
                <a:gd name="T2" fmla="*/ 284 w 997"/>
                <a:gd name="T3" fmla="*/ 699 h 747"/>
                <a:gd name="T4" fmla="*/ 426 w 997"/>
                <a:gd name="T5" fmla="*/ 459 h 747"/>
                <a:gd name="T6" fmla="*/ 497 w 997"/>
                <a:gd name="T7" fmla="*/ 219 h 747"/>
                <a:gd name="T8" fmla="*/ 603 w 997"/>
                <a:gd name="T9" fmla="*/ 75 h 747"/>
                <a:gd name="T10" fmla="*/ 786 w 997"/>
                <a:gd name="T11" fmla="*/ 12 h 747"/>
                <a:gd name="T12" fmla="*/ 997 w 997"/>
                <a:gd name="T13" fmla="*/ 1 h 7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97"/>
                <a:gd name="T22" fmla="*/ 0 h 747"/>
                <a:gd name="T23" fmla="*/ 997 w 997"/>
                <a:gd name="T24" fmla="*/ 747 h 7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97" h="747">
                  <a:moveTo>
                    <a:pt x="0" y="747"/>
                  </a:moveTo>
                  <a:cubicBezTo>
                    <a:pt x="106" y="747"/>
                    <a:pt x="213" y="747"/>
                    <a:pt x="284" y="699"/>
                  </a:cubicBezTo>
                  <a:cubicBezTo>
                    <a:pt x="355" y="651"/>
                    <a:pt x="390" y="539"/>
                    <a:pt x="426" y="459"/>
                  </a:cubicBezTo>
                  <a:cubicBezTo>
                    <a:pt x="461" y="379"/>
                    <a:pt x="467" y="283"/>
                    <a:pt x="497" y="219"/>
                  </a:cubicBezTo>
                  <a:cubicBezTo>
                    <a:pt x="526" y="155"/>
                    <a:pt x="555" y="109"/>
                    <a:pt x="603" y="75"/>
                  </a:cubicBezTo>
                  <a:cubicBezTo>
                    <a:pt x="651" y="41"/>
                    <a:pt x="720" y="24"/>
                    <a:pt x="786" y="12"/>
                  </a:cubicBezTo>
                  <a:cubicBezTo>
                    <a:pt x="852" y="0"/>
                    <a:pt x="953" y="3"/>
                    <a:pt x="997" y="1"/>
                  </a:cubicBezTo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 tIns="91440" rIns="45720" b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25625" name="Text Box 36"/>
            <p:cNvSpPr txBox="1">
              <a:spLocks noChangeArrowheads="1"/>
            </p:cNvSpPr>
            <p:nvPr/>
          </p:nvSpPr>
          <p:spPr bwMode="auto">
            <a:xfrm>
              <a:off x="2377" y="480"/>
              <a:ext cx="215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800" b="1">
                  <a:solidFill>
                    <a:schemeClr val="tx2"/>
                  </a:solidFill>
                </a:rPr>
                <a:t>B</a:t>
              </a:r>
            </a:p>
          </p:txBody>
        </p:sp>
      </p:grpSp>
      <p:grpSp>
        <p:nvGrpSpPr>
          <p:cNvPr id="25605" name="Group 53"/>
          <p:cNvGrpSpPr>
            <a:grpSpLocks/>
          </p:cNvGrpSpPr>
          <p:nvPr/>
        </p:nvGrpSpPr>
        <p:grpSpPr bwMode="auto">
          <a:xfrm>
            <a:off x="6156325" y="762000"/>
            <a:ext cx="2759075" cy="2439988"/>
            <a:chOff x="3686" y="480"/>
            <a:chExt cx="1738" cy="1537"/>
          </a:xfrm>
        </p:grpSpPr>
        <p:grpSp>
          <p:nvGrpSpPr>
            <p:cNvPr id="25615" name="Group 15"/>
            <p:cNvGrpSpPr>
              <a:grpSpLocks/>
            </p:cNvGrpSpPr>
            <p:nvPr/>
          </p:nvGrpSpPr>
          <p:grpSpPr bwMode="auto">
            <a:xfrm>
              <a:off x="4032" y="576"/>
              <a:ext cx="1392" cy="1441"/>
              <a:chOff x="432" y="1536"/>
              <a:chExt cx="1392" cy="1441"/>
            </a:xfrm>
          </p:grpSpPr>
          <p:sp>
            <p:nvSpPr>
              <p:cNvPr id="25619" name="Rectangle 16"/>
              <p:cNvSpPr>
                <a:spLocks noChangeArrowheads="1"/>
              </p:cNvSpPr>
              <p:nvPr/>
            </p:nvSpPr>
            <p:spPr bwMode="auto">
              <a:xfrm>
                <a:off x="432" y="1536"/>
                <a:ext cx="1392" cy="110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tIns="91440" rIns="45720" bIns="9144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0" name="Line 17"/>
              <p:cNvSpPr>
                <a:spLocks noChangeShapeType="1"/>
              </p:cNvSpPr>
              <p:nvPr/>
            </p:nvSpPr>
            <p:spPr bwMode="auto">
              <a:xfrm>
                <a:off x="1631" y="2633"/>
                <a:ext cx="1" cy="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tIns="91440" rIns="45720" bIns="9144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21" name="Text Box 18"/>
              <p:cNvSpPr txBox="1">
                <a:spLocks noChangeArrowheads="1"/>
              </p:cNvSpPr>
              <p:nvPr/>
            </p:nvSpPr>
            <p:spPr bwMode="auto">
              <a:xfrm>
                <a:off x="1487" y="2688"/>
                <a:ext cx="289" cy="289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tIns="91440" rIns="45720" bIns="91440">
                <a:spAutoFit/>
              </a:bodyPr>
              <a:lstStyle/>
              <a:p>
                <a:r>
                  <a:rPr lang="en-US" sz="1700"/>
                  <a:t>30</a:t>
                </a:r>
              </a:p>
            </p:txBody>
          </p:sp>
        </p:grpSp>
        <p:sp>
          <p:nvSpPr>
            <p:cNvPr id="25616" name="Text Box 28"/>
            <p:cNvSpPr txBox="1">
              <a:spLocks noChangeArrowheads="1"/>
            </p:cNvSpPr>
            <p:nvPr/>
          </p:nvSpPr>
          <p:spPr bwMode="auto">
            <a:xfrm rot="-5400000">
              <a:off x="3423" y="982"/>
              <a:ext cx="816" cy="28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tIns="91440" rIns="45720" bIns="91440" anchor="ctr">
              <a:spAutoFit/>
            </a:bodyPr>
            <a:lstStyle/>
            <a:p>
              <a:pPr algn="ctr"/>
              <a:r>
                <a:rPr lang="en-US" sz="1700">
                  <a:sym typeface="Symbol" pitchFamily="18" charset="2"/>
                </a:rPr>
                <a:t>Pi, mm Hg</a:t>
              </a:r>
              <a:endParaRPr lang="en-US" sz="1700"/>
            </a:p>
          </p:txBody>
        </p:sp>
        <p:sp>
          <p:nvSpPr>
            <p:cNvPr id="25617" name="Freeform 32"/>
            <p:cNvSpPr>
              <a:spLocks/>
            </p:cNvSpPr>
            <p:nvPr/>
          </p:nvSpPr>
          <p:spPr bwMode="auto">
            <a:xfrm>
              <a:off x="4272" y="672"/>
              <a:ext cx="912" cy="864"/>
            </a:xfrm>
            <a:custGeom>
              <a:avLst/>
              <a:gdLst>
                <a:gd name="T0" fmla="*/ 0 w 912"/>
                <a:gd name="T1" fmla="*/ 864 h 864"/>
                <a:gd name="T2" fmla="*/ 48 w 912"/>
                <a:gd name="T3" fmla="*/ 432 h 864"/>
                <a:gd name="T4" fmla="*/ 288 w 912"/>
                <a:gd name="T5" fmla="*/ 144 h 864"/>
                <a:gd name="T6" fmla="*/ 618 w 912"/>
                <a:gd name="T7" fmla="*/ 30 h 864"/>
                <a:gd name="T8" fmla="*/ 912 w 912"/>
                <a:gd name="T9" fmla="*/ 0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2"/>
                <a:gd name="T16" fmla="*/ 0 h 864"/>
                <a:gd name="T17" fmla="*/ 912 w 912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2" h="864">
                  <a:moveTo>
                    <a:pt x="0" y="864"/>
                  </a:moveTo>
                  <a:cubicBezTo>
                    <a:pt x="0" y="708"/>
                    <a:pt x="0" y="552"/>
                    <a:pt x="48" y="432"/>
                  </a:cubicBezTo>
                  <a:cubicBezTo>
                    <a:pt x="96" y="312"/>
                    <a:pt x="193" y="211"/>
                    <a:pt x="288" y="144"/>
                  </a:cubicBezTo>
                  <a:cubicBezTo>
                    <a:pt x="383" y="77"/>
                    <a:pt x="514" y="54"/>
                    <a:pt x="618" y="30"/>
                  </a:cubicBezTo>
                  <a:cubicBezTo>
                    <a:pt x="722" y="6"/>
                    <a:pt x="851" y="6"/>
                    <a:pt x="912" y="0"/>
                  </a:cubicBezTo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 tIns="91440" rIns="45720" b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25618" name="Text Box 37"/>
            <p:cNvSpPr txBox="1">
              <a:spLocks noChangeArrowheads="1"/>
            </p:cNvSpPr>
            <p:nvPr/>
          </p:nvSpPr>
          <p:spPr bwMode="auto">
            <a:xfrm>
              <a:off x="4201" y="480"/>
              <a:ext cx="215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800" b="1">
                  <a:solidFill>
                    <a:schemeClr val="tx2"/>
                  </a:solidFill>
                </a:rPr>
                <a:t>C</a:t>
              </a:r>
            </a:p>
          </p:txBody>
        </p:sp>
      </p:grpSp>
      <p:grpSp>
        <p:nvGrpSpPr>
          <p:cNvPr id="25606" name="Group 55"/>
          <p:cNvGrpSpPr>
            <a:grpSpLocks/>
          </p:cNvGrpSpPr>
          <p:nvPr/>
        </p:nvGrpSpPr>
        <p:grpSpPr bwMode="auto">
          <a:xfrm>
            <a:off x="28575" y="762000"/>
            <a:ext cx="2882900" cy="2439988"/>
            <a:chOff x="18" y="480"/>
            <a:chExt cx="1816" cy="1537"/>
          </a:xfrm>
        </p:grpSpPr>
        <p:grpSp>
          <p:nvGrpSpPr>
            <p:cNvPr id="25608" name="Group 10"/>
            <p:cNvGrpSpPr>
              <a:grpSpLocks/>
            </p:cNvGrpSpPr>
            <p:nvPr/>
          </p:nvGrpSpPr>
          <p:grpSpPr bwMode="auto">
            <a:xfrm>
              <a:off x="442" y="576"/>
              <a:ext cx="1392" cy="1441"/>
              <a:chOff x="432" y="1536"/>
              <a:chExt cx="1392" cy="1441"/>
            </a:xfrm>
          </p:grpSpPr>
          <p:sp>
            <p:nvSpPr>
              <p:cNvPr id="25612" name="Rectangle 5"/>
              <p:cNvSpPr>
                <a:spLocks noChangeArrowheads="1"/>
              </p:cNvSpPr>
              <p:nvPr/>
            </p:nvSpPr>
            <p:spPr bwMode="auto">
              <a:xfrm>
                <a:off x="432" y="1536"/>
                <a:ext cx="1392" cy="110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tIns="91440" rIns="45720" bIns="9144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3" name="Line 8"/>
              <p:cNvSpPr>
                <a:spLocks noChangeShapeType="1"/>
              </p:cNvSpPr>
              <p:nvPr/>
            </p:nvSpPr>
            <p:spPr bwMode="auto">
              <a:xfrm>
                <a:off x="1631" y="2633"/>
                <a:ext cx="1" cy="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tIns="91440" rIns="45720" bIns="9144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614" name="Text Box 9"/>
              <p:cNvSpPr txBox="1">
                <a:spLocks noChangeArrowheads="1"/>
              </p:cNvSpPr>
              <p:nvPr/>
            </p:nvSpPr>
            <p:spPr bwMode="auto">
              <a:xfrm>
                <a:off x="1487" y="2688"/>
                <a:ext cx="289" cy="289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tIns="91440" rIns="45720" bIns="91440">
                <a:spAutoFit/>
              </a:bodyPr>
              <a:lstStyle/>
              <a:p>
                <a:r>
                  <a:rPr lang="en-US" sz="1700"/>
                  <a:t>30</a:t>
                </a:r>
              </a:p>
            </p:txBody>
          </p:sp>
        </p:grpSp>
        <p:sp>
          <p:nvSpPr>
            <p:cNvPr id="25609" name="Freeform 19"/>
            <p:cNvSpPr>
              <a:spLocks/>
            </p:cNvSpPr>
            <p:nvPr/>
          </p:nvSpPr>
          <p:spPr bwMode="auto">
            <a:xfrm>
              <a:off x="624" y="672"/>
              <a:ext cx="912" cy="864"/>
            </a:xfrm>
            <a:custGeom>
              <a:avLst/>
              <a:gdLst>
                <a:gd name="T0" fmla="*/ 0 w 912"/>
                <a:gd name="T1" fmla="*/ 864 h 864"/>
                <a:gd name="T2" fmla="*/ 48 w 912"/>
                <a:gd name="T3" fmla="*/ 432 h 864"/>
                <a:gd name="T4" fmla="*/ 288 w 912"/>
                <a:gd name="T5" fmla="*/ 144 h 864"/>
                <a:gd name="T6" fmla="*/ 618 w 912"/>
                <a:gd name="T7" fmla="*/ 30 h 864"/>
                <a:gd name="T8" fmla="*/ 912 w 912"/>
                <a:gd name="T9" fmla="*/ 0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2"/>
                <a:gd name="T16" fmla="*/ 0 h 864"/>
                <a:gd name="T17" fmla="*/ 912 w 912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2" h="864">
                  <a:moveTo>
                    <a:pt x="0" y="864"/>
                  </a:moveTo>
                  <a:cubicBezTo>
                    <a:pt x="0" y="708"/>
                    <a:pt x="0" y="552"/>
                    <a:pt x="48" y="432"/>
                  </a:cubicBezTo>
                  <a:cubicBezTo>
                    <a:pt x="96" y="312"/>
                    <a:pt x="193" y="211"/>
                    <a:pt x="288" y="144"/>
                  </a:cubicBezTo>
                  <a:cubicBezTo>
                    <a:pt x="383" y="77"/>
                    <a:pt x="514" y="54"/>
                    <a:pt x="618" y="30"/>
                  </a:cubicBezTo>
                  <a:cubicBezTo>
                    <a:pt x="722" y="6"/>
                    <a:pt x="851" y="6"/>
                    <a:pt x="912" y="0"/>
                  </a:cubicBezTo>
                </a:path>
              </a:pathLst>
            </a:custGeom>
            <a:solidFill>
              <a:schemeClr val="bg1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 tIns="91440" rIns="45720" b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25610" name="Text Box 23"/>
            <p:cNvSpPr txBox="1">
              <a:spLocks noChangeArrowheads="1"/>
            </p:cNvSpPr>
            <p:nvPr/>
          </p:nvSpPr>
          <p:spPr bwMode="auto">
            <a:xfrm rot="-5400000">
              <a:off x="-327" y="889"/>
              <a:ext cx="1136" cy="44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tIns="91440" rIns="45720" bIns="91440" anchor="ctr">
              <a:spAutoFit/>
            </a:bodyPr>
            <a:lstStyle/>
            <a:p>
              <a:pPr algn="ctr"/>
              <a:r>
                <a:rPr lang="en-US" sz="1700">
                  <a:latin typeface="Times New Roman" pitchFamily="18" charset="0"/>
                  <a:sym typeface="Symbol" pitchFamily="18" charset="2"/>
                </a:rPr>
                <a:t> (cap - </a:t>
              </a:r>
              <a:r>
                <a:rPr lang="en-US" sz="1700">
                  <a:latin typeface="Times New Roman" pitchFamily="18" charset="0"/>
                </a:rPr>
                <a:t>i), </a:t>
              </a:r>
              <a:r>
                <a:rPr lang="en-US" sz="1700"/>
                <a:t>mm Hg</a:t>
              </a:r>
            </a:p>
          </p:txBody>
        </p:sp>
        <p:sp>
          <p:nvSpPr>
            <p:cNvPr id="25611" name="Text Box 38"/>
            <p:cNvSpPr txBox="1">
              <a:spLocks noChangeArrowheads="1"/>
            </p:cNvSpPr>
            <p:nvPr/>
          </p:nvSpPr>
          <p:spPr bwMode="auto">
            <a:xfrm>
              <a:off x="405" y="480"/>
              <a:ext cx="215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800" b="1">
                  <a:solidFill>
                    <a:schemeClr val="tx2"/>
                  </a:solidFill>
                </a:rPr>
                <a:t>A</a:t>
              </a:r>
            </a:p>
          </p:txBody>
        </p:sp>
      </p:grpSp>
      <p:sp>
        <p:nvSpPr>
          <p:cNvPr id="25607" name="Text Box 39"/>
          <p:cNvSpPr txBox="1">
            <a:spLocks noChangeArrowheads="1"/>
          </p:cNvSpPr>
          <p:nvPr/>
        </p:nvSpPr>
        <p:spPr bwMode="auto">
          <a:xfrm>
            <a:off x="838200" y="3759200"/>
            <a:ext cx="7620000" cy="27098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r>
              <a:rPr lang="en-US" sz="1700" b="1">
                <a:solidFill>
                  <a:schemeClr val="tx2"/>
                </a:solidFill>
              </a:rPr>
              <a:t>A</a:t>
            </a:r>
            <a:r>
              <a:rPr lang="en-US" sz="1700">
                <a:solidFill>
                  <a:schemeClr val="tx2"/>
                </a:solidFill>
              </a:rPr>
              <a:t>: As capillary hydrostatic pressure &amp; filtration increase, tissue protein is diluted, </a:t>
            </a:r>
            <a:r>
              <a:rPr lang="en-US" sz="1700">
                <a:sym typeface="Symbol" pitchFamily="18" charset="2"/>
              </a:rPr>
              <a:t></a:t>
            </a:r>
            <a:r>
              <a:rPr lang="en-US" sz="1700"/>
              <a:t>i decreases, so </a:t>
            </a:r>
            <a:r>
              <a:rPr lang="en-US" sz="1700">
                <a:sym typeface="Symbol" pitchFamily="18" charset="2"/>
              </a:rPr>
              <a:t></a:t>
            </a:r>
            <a:r>
              <a:rPr lang="en-US" sz="1700" baseline="-25000">
                <a:sym typeface="Symbol" pitchFamily="18" charset="2"/>
              </a:rPr>
              <a:t>cap</a:t>
            </a:r>
            <a:r>
              <a:rPr lang="en-US" sz="1700">
                <a:sym typeface="Symbol" pitchFamily="18" charset="2"/>
              </a:rPr>
              <a:t> - i incre</a:t>
            </a:r>
            <a:r>
              <a:rPr lang="en-US" sz="1700"/>
              <a:t>ases, limiting further filtration.</a:t>
            </a:r>
          </a:p>
          <a:p>
            <a:r>
              <a:rPr lang="en-US" sz="1700"/>
              <a:t>(The y-axis in panel A is </a:t>
            </a:r>
            <a:r>
              <a:rPr lang="en-US" sz="1700">
                <a:sym typeface="Symbol" pitchFamily="18" charset="2"/>
              </a:rPr>
              <a:t></a:t>
            </a:r>
            <a:r>
              <a:rPr lang="en-US" sz="1700" baseline="-25000">
                <a:sym typeface="Symbol" pitchFamily="18" charset="2"/>
              </a:rPr>
              <a:t>cap</a:t>
            </a:r>
            <a:r>
              <a:rPr lang="en-US" sz="1700">
                <a:sym typeface="Symbol" pitchFamily="18" charset="2"/>
              </a:rPr>
              <a:t> - I, the oncotic pressure gradient influencing filtration)</a:t>
            </a:r>
            <a:endParaRPr lang="en-US" sz="1700"/>
          </a:p>
          <a:p>
            <a:endParaRPr lang="en-US" sz="1700"/>
          </a:p>
          <a:p>
            <a:r>
              <a:rPr lang="en-US" sz="1700" b="1"/>
              <a:t>B</a:t>
            </a:r>
            <a:r>
              <a:rPr lang="en-US" sz="1700"/>
              <a:t>: As filtration increases, lymph flow increases, limiting accumulation of fluid in the interstitium.</a:t>
            </a:r>
          </a:p>
          <a:p>
            <a:endParaRPr lang="en-US" sz="1700"/>
          </a:p>
          <a:p>
            <a:r>
              <a:rPr lang="en-US" sz="1700" b="1"/>
              <a:t>C</a:t>
            </a:r>
            <a:r>
              <a:rPr lang="en-US" sz="1700"/>
              <a:t>: As filtration increases, fluid added to the interstitium increases Pi, decreasing the hydrostatic pressure gradient favoring filtration (P</a:t>
            </a:r>
            <a:r>
              <a:rPr lang="en-US" sz="1700" baseline="-25000"/>
              <a:t>cap</a:t>
            </a:r>
            <a:r>
              <a:rPr lang="en-US" sz="1700"/>
              <a:t> – Pi)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0" y="179388"/>
            <a:ext cx="1981200" cy="474662"/>
          </a:xfrm>
          <a:solidFill>
            <a:schemeClr val="bg1"/>
          </a:solidFill>
          <a:ln cap="flat"/>
        </p:spPr>
        <p:txBody>
          <a:bodyPr lIns="91440" tIns="91440" bIns="91440">
            <a:spAutoFit/>
          </a:bodyPr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Edema formation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524000" y="838200"/>
            <a:ext cx="6172200" cy="49577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137160" tIns="137160">
            <a:spAutoFit/>
          </a:bodyPr>
          <a:lstStyle/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Edema is a pathological accumulation of excess fluid in the interstitial space</a:t>
            </a:r>
          </a:p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 u="sng"/>
              <a:t>Causes of edema: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 u="sng"/>
              <a:t>Decreased plasma oncotic pressure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Kidney disease  </a:t>
            </a:r>
            <a:r>
              <a:rPr lang="en-US" sz="1700">
                <a:sym typeface="Symbol" pitchFamily="18" charset="2"/>
              </a:rPr>
              <a:t> </a:t>
            </a:r>
            <a:r>
              <a:rPr lang="en-US" sz="1700"/>
              <a:t> urinary excretion of plasma protein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Liver disease </a:t>
            </a:r>
            <a:r>
              <a:rPr lang="en-US" sz="1700">
                <a:sym typeface="Symbol" pitchFamily="18" charset="2"/>
              </a:rPr>
              <a:t> i</a:t>
            </a:r>
            <a:r>
              <a:rPr lang="en-US" sz="1700"/>
              <a:t>nadequate albumin synthesis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Increased capillary permeability to proteins</a:t>
            </a:r>
          </a:p>
          <a:p>
            <a:pPr lvl="2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Tissue trauma</a:t>
            </a:r>
          </a:p>
          <a:p>
            <a:pPr lvl="2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Anaphylactic shock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 u="sng"/>
              <a:t>Increased venous &amp; capillary hydrostatic pressure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Congestive heart failure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Blockage of lymphatics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    Tumors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    Parasites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2552700" y="228600"/>
            <a:ext cx="4000500" cy="381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Structures in the microcirculation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19075" y="990600"/>
          <a:ext cx="8696325" cy="2370138"/>
        </p:xfrm>
        <a:graphic>
          <a:graphicData uri="http://schemas.openxmlformats.org/presentationml/2006/ole">
            <p:oleObj spid="_x0000_s1026" name="Worksheet" r:id="rId5" imgW="4924349" imgH="1333500" progId="Excel.Sheet.8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214313"/>
            <a:ext cx="2133600" cy="385762"/>
          </a:xfrm>
          <a:solidFill>
            <a:schemeClr val="bg1"/>
          </a:solidFill>
          <a:ln w="19050" cap="flat">
            <a:solidFill>
              <a:schemeClr val="tx1"/>
            </a:solidFill>
          </a:ln>
        </p:spPr>
        <p:txBody>
          <a:bodyPr lIns="91440" rIns="91440">
            <a:spAutoFit/>
          </a:bodyPr>
          <a:lstStyle/>
          <a:p>
            <a:pPr algn="l" eaLnBrk="1" hangingPunct="1"/>
            <a:r>
              <a:rPr lang="en-US" smtClean="0">
                <a:solidFill>
                  <a:schemeClr val="tx1"/>
                </a:solidFill>
                <a:ea typeface="ＭＳ Ｐゴシック" pitchFamily="34" charset="-128"/>
              </a:rPr>
              <a:t>Capillary Structure</a:t>
            </a:r>
          </a:p>
        </p:txBody>
      </p:sp>
      <p:sp>
        <p:nvSpPr>
          <p:cNvPr id="8195" name="Text Box 13"/>
          <p:cNvSpPr txBox="1">
            <a:spLocks noChangeArrowheads="1"/>
          </p:cNvSpPr>
          <p:nvPr/>
        </p:nvSpPr>
        <p:spPr bwMode="auto">
          <a:xfrm>
            <a:off x="1752600" y="1066800"/>
            <a:ext cx="5638800" cy="21526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tIns="137160" bIns="137160" anchor="ctr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1700" u="sng">
                <a:solidFill>
                  <a:schemeClr val="tx2"/>
                </a:solidFill>
              </a:rPr>
              <a:t>Capillaries:</a:t>
            </a:r>
          </a:p>
          <a:p>
            <a:pPr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</a:rPr>
              <a:t>Site of exchange by diffusion (some diffusion occurs in venules also).</a:t>
            </a:r>
          </a:p>
          <a:p>
            <a:pPr marL="0" lvl="1"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</a:rPr>
              <a:t>Capillary walls are porous to small molecules:    </a:t>
            </a:r>
          </a:p>
          <a:p>
            <a:pPr marL="0" lvl="4"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</a:rPr>
              <a:t>	Intercellular clefts</a:t>
            </a:r>
          </a:p>
          <a:p>
            <a:pPr marL="0" lvl="1"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</a:rPr>
              <a:t>	Fused vesicle channels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765175" y="287338"/>
            <a:ext cx="7696200" cy="382587"/>
          </a:xfrm>
          <a:solidFill>
            <a:schemeClr val="bg1"/>
          </a:solidFill>
          <a:ln cap="flat">
            <a:solidFill>
              <a:schemeClr val="tx1"/>
            </a:solidFill>
          </a:ln>
        </p:spPr>
        <p:txBody>
          <a:bodyPr lIns="91440" rIns="91440">
            <a:spAutoFit/>
          </a:bodyPr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ea typeface="ＭＳ Ｐゴシック" pitchFamily="34" charset="-128"/>
              </a:rPr>
              <a:t>The Permeability Surface area term for diffusion across a capillary wall</a:t>
            </a:r>
          </a:p>
        </p:txBody>
      </p:sp>
      <p:grpSp>
        <p:nvGrpSpPr>
          <p:cNvPr id="2053" name="Group 10"/>
          <p:cNvGrpSpPr>
            <a:grpSpLocks/>
          </p:cNvGrpSpPr>
          <p:nvPr/>
        </p:nvGrpSpPr>
        <p:grpSpPr bwMode="auto">
          <a:xfrm>
            <a:off x="436563" y="930275"/>
            <a:ext cx="8353425" cy="2378075"/>
            <a:chOff x="244" y="414"/>
            <a:chExt cx="5262" cy="1498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244" y="414"/>
              <a:ext cx="5262" cy="149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rIns="0" bIns="9144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The rate of diffusion of a molecule is proportional to area &amp; concentration gradient, &amp; inversely proportional to distance:</a:t>
              </a:r>
            </a:p>
            <a:p>
              <a:pPr>
                <a:lnSpc>
                  <a:spcPct val="120000"/>
                </a:lnSpc>
              </a:pPr>
              <a:endParaRPr lang="en-US" sz="1700">
                <a:solidFill>
                  <a:srgbClr val="000000"/>
                </a:solidFill>
              </a:endParaRPr>
            </a:p>
            <a:p>
              <a:pPr>
                <a:lnSpc>
                  <a:spcPct val="120000"/>
                </a:lnSpc>
              </a:pPr>
              <a:endParaRPr lang="en-US" sz="1700"/>
            </a:p>
            <a:p>
              <a:pPr>
                <a:lnSpc>
                  <a:spcPct val="120000"/>
                </a:lnSpc>
              </a:pPr>
              <a:endParaRPr lang="en-US" sz="1700"/>
            </a:p>
            <a:p>
              <a:pPr>
                <a:lnSpc>
                  <a:spcPct val="120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n = amount, t = time, D = diffusion coefficient, A = area, dC = concentration gradient, dx = distance.</a:t>
              </a:r>
            </a:p>
          </p:txBody>
        </p:sp>
        <p:graphicFrame>
          <p:nvGraphicFramePr>
            <p:cNvPr id="2051" name="Object 6"/>
            <p:cNvGraphicFramePr>
              <a:graphicFrameLocks noChangeAspect="1"/>
            </p:cNvGraphicFramePr>
            <p:nvPr/>
          </p:nvGraphicFramePr>
          <p:xfrm>
            <a:off x="2094" y="880"/>
            <a:ext cx="1562" cy="537"/>
          </p:xfrm>
          <a:graphic>
            <a:graphicData uri="http://schemas.openxmlformats.org/presentationml/2006/ole">
              <p:oleObj spid="_x0000_s2051" name="Equation" r:id="rId5" imgW="1257300" imgH="431800" progId="Equation.3">
                <p:embed/>
              </p:oleObj>
            </a:graphicData>
          </a:graphic>
        </p:graphicFrame>
      </p:grpSp>
      <p:grpSp>
        <p:nvGrpSpPr>
          <p:cNvPr id="2054" name="Group 9"/>
          <p:cNvGrpSpPr>
            <a:grpSpLocks/>
          </p:cNvGrpSpPr>
          <p:nvPr/>
        </p:nvGrpSpPr>
        <p:grpSpPr bwMode="auto">
          <a:xfrm>
            <a:off x="422275" y="3568700"/>
            <a:ext cx="8382000" cy="2908300"/>
            <a:chOff x="288" y="2064"/>
            <a:chExt cx="5280" cy="1832"/>
          </a:xfrm>
        </p:grpSpPr>
        <p:sp>
          <p:nvSpPr>
            <p:cNvPr id="2055" name="Text Box 3"/>
            <p:cNvSpPr txBox="1">
              <a:spLocks noChangeArrowheads="1"/>
            </p:cNvSpPr>
            <p:nvPr/>
          </p:nvSpPr>
          <p:spPr bwMode="auto">
            <a:xfrm>
              <a:off x="288" y="2064"/>
              <a:ext cx="5280" cy="183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700"/>
                <a:t>Applied to the circulation, the equation for diffusion of molecules across the capillary wall is:</a:t>
              </a:r>
            </a:p>
            <a:p>
              <a:pPr>
                <a:lnSpc>
                  <a:spcPct val="120000"/>
                </a:lnSpc>
              </a:pPr>
              <a:endParaRPr lang="en-US" sz="1700"/>
            </a:p>
            <a:p>
              <a:pPr>
                <a:lnSpc>
                  <a:spcPct val="120000"/>
                </a:lnSpc>
              </a:pPr>
              <a:endParaRPr lang="en-US" sz="1700"/>
            </a:p>
            <a:p>
              <a:pPr>
                <a:lnSpc>
                  <a:spcPct val="120000"/>
                </a:lnSpc>
              </a:pPr>
              <a:endParaRPr lang="en-US" sz="1700"/>
            </a:p>
            <a:p>
              <a:pPr>
                <a:lnSpc>
                  <a:spcPct val="120000"/>
                </a:lnSpc>
              </a:pPr>
              <a:r>
                <a:rPr lang="en-US" sz="1700"/>
                <a:t>Where P is permeability of the capillary &amp; S is surface area. Under most conditions P is constant &amp; determined by the structure of the capillary wall.</a:t>
              </a:r>
            </a:p>
            <a:p>
              <a:pPr>
                <a:lnSpc>
                  <a:spcPct val="120000"/>
                </a:lnSpc>
              </a:pPr>
              <a:r>
                <a:rPr lang="en-US" sz="1700"/>
                <a:t>Physiologically, the area S available for diffusion can be increased by recruiting more capillaries, which also decreases the distance (shorter intercapillary distance).</a:t>
              </a:r>
            </a:p>
          </p:txBody>
        </p:sp>
        <p:graphicFrame>
          <p:nvGraphicFramePr>
            <p:cNvPr id="2050" name="Object 8"/>
            <p:cNvGraphicFramePr>
              <a:graphicFrameLocks noChangeAspect="1"/>
            </p:cNvGraphicFramePr>
            <p:nvPr/>
          </p:nvGraphicFramePr>
          <p:xfrm>
            <a:off x="2162" y="2391"/>
            <a:ext cx="1531" cy="537"/>
          </p:xfrm>
          <a:graphic>
            <a:graphicData uri="http://schemas.openxmlformats.org/presentationml/2006/ole">
              <p:oleObj spid="_x0000_s2050" name="Equation" r:id="rId6" imgW="1231366" imgH="431613" progId="Equation.3">
                <p:embed/>
              </p:oleObj>
            </a:graphicData>
          </a:graphic>
        </p:graphicFrame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1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5410200" cy="4572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Transcapillary exchange of lipid soluble substances</a:t>
            </a:r>
          </a:p>
        </p:txBody>
      </p:sp>
      <p:sp>
        <p:nvSpPr>
          <p:cNvPr id="9219" name="Text Box 49"/>
          <p:cNvSpPr txBox="1">
            <a:spLocks noChangeArrowheads="1"/>
          </p:cNvSpPr>
          <p:nvPr/>
        </p:nvSpPr>
        <p:spPr bwMode="auto">
          <a:xfrm>
            <a:off x="381000" y="1219200"/>
            <a:ext cx="8458200" cy="11938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rIns="4572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700"/>
              <a:t>Lipid soluble substances such as CO</a:t>
            </a:r>
            <a:r>
              <a:rPr lang="en-US" sz="1700" baseline="-25000"/>
              <a:t>2</a:t>
            </a:r>
            <a:r>
              <a:rPr lang="en-US" sz="1700"/>
              <a:t>, O</a:t>
            </a:r>
            <a:r>
              <a:rPr lang="en-US" sz="1700" baseline="-25000"/>
              <a:t>2</a:t>
            </a:r>
            <a:r>
              <a:rPr lang="en-US" sz="1700"/>
              <a:t> &amp; many anesthetics penetrate the capillary wall by diffusing via the lipid component of the endothelial cell membranes.</a:t>
            </a:r>
          </a:p>
          <a:p>
            <a:pPr>
              <a:lnSpc>
                <a:spcPct val="140000"/>
              </a:lnSpc>
            </a:pPr>
            <a:r>
              <a:rPr lang="en-US" sz="1700"/>
              <a:t>Capillary area for diffusion of lipid soluble molecules is maximal. </a:t>
            </a:r>
          </a:p>
        </p:txBody>
      </p:sp>
      <p:sp>
        <p:nvSpPr>
          <p:cNvPr id="9220" name="Rectangle 52"/>
          <p:cNvSpPr>
            <a:spLocks noChangeArrowheads="1"/>
          </p:cNvSpPr>
          <p:nvPr/>
        </p:nvSpPr>
        <p:spPr bwMode="auto">
          <a:xfrm>
            <a:off x="1638300" y="3360738"/>
            <a:ext cx="5638800" cy="3667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algn="ctr"/>
            <a:r>
              <a:rPr lang="en-US" sz="1700">
                <a:solidFill>
                  <a:schemeClr val="tx2"/>
                </a:solidFill>
              </a:rPr>
              <a:t>Transcapillary movement of macromolecules &amp; cells</a:t>
            </a:r>
          </a:p>
        </p:txBody>
      </p:sp>
      <p:sp>
        <p:nvSpPr>
          <p:cNvPr id="9221" name="Text Box 53"/>
          <p:cNvSpPr txBox="1">
            <a:spLocks noChangeArrowheads="1"/>
          </p:cNvSpPr>
          <p:nvPr/>
        </p:nvSpPr>
        <p:spPr bwMode="auto">
          <a:xfrm>
            <a:off x="647700" y="4191000"/>
            <a:ext cx="7620000" cy="9493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Molecules &gt; 40 A can be transported across the endothelium by pinocytosis.</a:t>
            </a:r>
          </a:p>
          <a:p>
            <a:pPr>
              <a:spcAft>
                <a:spcPct val="25000"/>
              </a:spcAft>
            </a:pPr>
            <a:r>
              <a:rPr lang="en-US" sz="1700"/>
              <a:t>Leucocytes &amp; lymphocytes migrate through intercellular clefts by ameboid movement.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76200"/>
            <a:ext cx="5486400" cy="382588"/>
          </a:xfrm>
          <a:solidFill>
            <a:schemeClr val="bg1"/>
          </a:solidFill>
        </p:spPr>
        <p:txBody>
          <a:bodyPr>
            <a:spAutoFit/>
          </a:bodyPr>
          <a:lstStyle/>
          <a:p>
            <a:pPr algn="l" eaLnBrk="1" hangingPunct="1"/>
            <a:r>
              <a:rPr lang="en-US" smtClean="0">
                <a:ea typeface="ＭＳ Ｐゴシック" pitchFamily="34" charset="-128"/>
              </a:rPr>
              <a:t>Transcapillary exchange of water soluble substances</a:t>
            </a:r>
          </a:p>
        </p:txBody>
      </p:sp>
      <p:sp>
        <p:nvSpPr>
          <p:cNvPr id="10243" name="Text Box 16"/>
          <p:cNvSpPr txBox="1">
            <a:spLocks noChangeArrowheads="1"/>
          </p:cNvSpPr>
          <p:nvPr/>
        </p:nvSpPr>
        <p:spPr bwMode="auto">
          <a:xfrm>
            <a:off x="228600" y="701675"/>
            <a:ext cx="8610600" cy="274796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137160" rIns="45720" anchor="ctr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1700"/>
              <a:t>H</a:t>
            </a:r>
            <a:r>
              <a:rPr lang="en-US" sz="1700" baseline="-25000"/>
              <a:t>2</a:t>
            </a:r>
            <a:r>
              <a:rPr lang="en-US" sz="1700"/>
              <a:t>O, monosaccharides, amino acids, small peptides &amp; organic acids and inorganic ions (Na</a:t>
            </a:r>
            <a:r>
              <a:rPr lang="en-US" sz="1700" baseline="30000"/>
              <a:t>+</a:t>
            </a:r>
            <a:r>
              <a:rPr lang="en-US" sz="1700"/>
              <a:t>, K</a:t>
            </a:r>
            <a:r>
              <a:rPr lang="en-US" sz="1700" baseline="30000"/>
              <a:t>+</a:t>
            </a:r>
            <a:r>
              <a:rPr lang="en-US" sz="1700"/>
              <a:t>, Ca</a:t>
            </a:r>
            <a:r>
              <a:rPr lang="en-US" sz="1700" baseline="30000"/>
              <a:t>++</a:t>
            </a:r>
            <a:r>
              <a:rPr lang="en-US" sz="1700"/>
              <a:t>, etc) diffuse rapidly through intercellular clefts.</a:t>
            </a:r>
          </a:p>
          <a:p>
            <a:pPr>
              <a:spcAft>
                <a:spcPct val="30000"/>
              </a:spcAft>
            </a:pPr>
            <a:r>
              <a:rPr lang="en-US" sz="1700"/>
              <a:t>The area for diffusion of water soluble molecules is less than for lipid soluble molecules.</a:t>
            </a:r>
          </a:p>
          <a:p>
            <a:pPr>
              <a:spcAft>
                <a:spcPct val="30000"/>
              </a:spcAft>
            </a:pPr>
            <a:r>
              <a:rPr lang="en-US" sz="1700"/>
              <a:t>Capillaries have two types of endothelium:</a:t>
            </a:r>
          </a:p>
          <a:p>
            <a:pPr>
              <a:spcAft>
                <a:spcPct val="30000"/>
              </a:spcAft>
            </a:pPr>
            <a:r>
              <a:rPr lang="en-US" sz="1700" u="sng"/>
              <a:t>Discontinuous endothelium </a:t>
            </a:r>
            <a:r>
              <a:rPr lang="en-US" sz="1700"/>
              <a:t> capillaries have large clefts &amp; gaps in basement membrane, relatively high permeability.</a:t>
            </a:r>
          </a:p>
          <a:p>
            <a:pPr>
              <a:spcAft>
                <a:spcPct val="30000"/>
              </a:spcAft>
            </a:pPr>
            <a:r>
              <a:rPr lang="en-US" sz="1700" u="sng"/>
              <a:t>Continuous endothelium:</a:t>
            </a:r>
            <a:r>
              <a:rPr lang="en-US" sz="1700"/>
              <a:t> basement membrane is continuous, intercellular clefts are ~ 40 angstroms diameter &amp; have tight junctions. Molecules larger than 40 A, like proteins, cannot cross the wall  by diffusion.</a:t>
            </a:r>
          </a:p>
        </p:txBody>
      </p:sp>
      <p:pic>
        <p:nvPicPr>
          <p:cNvPr id="10244" name="Picture 17" descr="002 - 08_1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0475" y="3814763"/>
            <a:ext cx="2860675" cy="1739900"/>
          </a:xfrm>
          <a:noFill/>
          <a:ln>
            <a:miter lim="800000"/>
            <a:headEnd/>
            <a:tailEnd/>
          </a:ln>
        </p:spPr>
      </p:pic>
      <p:sp>
        <p:nvSpPr>
          <p:cNvPr id="10245" name="Text Box 19"/>
          <p:cNvSpPr txBox="1">
            <a:spLocks noChangeArrowheads="1"/>
          </p:cNvSpPr>
          <p:nvPr/>
        </p:nvSpPr>
        <p:spPr bwMode="auto">
          <a:xfrm>
            <a:off x="5099050" y="5791200"/>
            <a:ext cx="2801938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137160" rIns="45720" anchor="ctr">
            <a:spAutoFit/>
          </a:bodyPr>
          <a:lstStyle/>
          <a:p>
            <a:pPr algn="ctr">
              <a:spcAft>
                <a:spcPct val="30000"/>
              </a:spcAft>
            </a:pPr>
            <a:r>
              <a:rPr lang="en-US" sz="1700"/>
              <a:t>Continuous endothelium (muscle, skin, lung, CNS)</a:t>
            </a:r>
          </a:p>
        </p:txBody>
      </p:sp>
      <p:pic>
        <p:nvPicPr>
          <p:cNvPr id="10246" name="Picture 20" descr="003 - 08_14a"/>
          <p:cNvPicPr>
            <a:picLocks noGrp="1"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768725"/>
            <a:ext cx="281940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 Box 22"/>
          <p:cNvSpPr txBox="1">
            <a:spLocks noChangeArrowheads="1"/>
          </p:cNvSpPr>
          <p:nvPr/>
        </p:nvSpPr>
        <p:spPr bwMode="auto">
          <a:xfrm>
            <a:off x="381000" y="5791200"/>
            <a:ext cx="4191000" cy="884238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137160" rIns="45720" anchor="ctr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1700"/>
              <a:t>Discontinuous endothelium (liver, spleen, glomerulus, small intestine, endocrine glands, bone marrow)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76200"/>
            <a:ext cx="3886200" cy="381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Flow &amp; diffusion limits on exchange`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762000" y="609600"/>
            <a:ext cx="7467600" cy="159702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u="sng"/>
              <a:t>Flow limited exchange:</a:t>
            </a:r>
            <a:r>
              <a:rPr lang="en-US" sz="1700"/>
              <a:t> exchange of molecules that diffuse rapidly is limited by the rate of blood flow (examples: H</a:t>
            </a:r>
            <a:r>
              <a:rPr lang="en-US" sz="1700" baseline="-25000"/>
              <a:t>2</a:t>
            </a:r>
            <a:r>
              <a:rPr lang="en-US" sz="1700"/>
              <a:t>O and small molecules)</a:t>
            </a:r>
          </a:p>
          <a:p>
            <a:pPr>
              <a:spcAft>
                <a:spcPct val="25000"/>
              </a:spcAft>
            </a:pPr>
            <a:r>
              <a:rPr lang="en-US" sz="1700" u="sng"/>
              <a:t>Diffusion limited exchange:</a:t>
            </a:r>
            <a:r>
              <a:rPr lang="en-US" sz="1700"/>
              <a:t> exchange limited by diffusion because </a:t>
            </a:r>
            <a:r>
              <a:rPr lang="en-US" sz="1700" i="1"/>
              <a:t>either</a:t>
            </a:r>
          </a:p>
          <a:p>
            <a:pPr lvl="1">
              <a:spcAft>
                <a:spcPct val="25000"/>
              </a:spcAft>
            </a:pPr>
            <a:r>
              <a:rPr lang="en-US" sz="1700"/>
              <a:t>The molecules diffuse slowly (macromolecules)</a:t>
            </a:r>
            <a:r>
              <a:rPr lang="en-US" sz="1700" i="1"/>
              <a:t> or</a:t>
            </a:r>
          </a:p>
          <a:p>
            <a:pPr lvl="1">
              <a:spcAft>
                <a:spcPct val="25000"/>
              </a:spcAft>
            </a:pPr>
            <a:r>
              <a:rPr lang="en-US" sz="1700"/>
              <a:t>Diffusion distances are large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7086600" y="2719388"/>
            <a:ext cx="603250" cy="3667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flow</a:t>
            </a:r>
          </a:p>
        </p:txBody>
      </p:sp>
      <p:grpSp>
        <p:nvGrpSpPr>
          <p:cNvPr id="11269" name="Group 13"/>
          <p:cNvGrpSpPr>
            <a:grpSpLocks/>
          </p:cNvGrpSpPr>
          <p:nvPr/>
        </p:nvGrpSpPr>
        <p:grpSpPr bwMode="auto">
          <a:xfrm>
            <a:off x="3044825" y="2514600"/>
            <a:ext cx="3505200" cy="1676400"/>
            <a:chOff x="1584" y="2208"/>
            <a:chExt cx="2784" cy="1536"/>
          </a:xfrm>
        </p:grpSpPr>
        <p:sp>
          <p:nvSpPr>
            <p:cNvPr id="11305" name="Freeform 6" descr="Large confetti"/>
            <p:cNvSpPr>
              <a:spLocks/>
            </p:cNvSpPr>
            <p:nvPr/>
          </p:nvSpPr>
          <p:spPr bwMode="auto">
            <a:xfrm>
              <a:off x="2294" y="2751"/>
              <a:ext cx="870" cy="801"/>
            </a:xfrm>
            <a:custGeom>
              <a:avLst/>
              <a:gdLst>
                <a:gd name="T0" fmla="*/ 0 w 870"/>
                <a:gd name="T1" fmla="*/ 65 h 931"/>
                <a:gd name="T2" fmla="*/ 39 w 870"/>
                <a:gd name="T3" fmla="*/ 262 h 931"/>
                <a:gd name="T4" fmla="*/ 127 w 870"/>
                <a:gd name="T5" fmla="*/ 354 h 931"/>
                <a:gd name="T6" fmla="*/ 225 w 870"/>
                <a:gd name="T7" fmla="*/ 456 h 931"/>
                <a:gd name="T8" fmla="*/ 401 w 870"/>
                <a:gd name="T9" fmla="*/ 509 h 931"/>
                <a:gd name="T10" fmla="*/ 566 w 870"/>
                <a:gd name="T11" fmla="*/ 504 h 931"/>
                <a:gd name="T12" fmla="*/ 703 w 870"/>
                <a:gd name="T13" fmla="*/ 423 h 931"/>
                <a:gd name="T14" fmla="*/ 713 w 870"/>
                <a:gd name="T15" fmla="*/ 408 h 931"/>
                <a:gd name="T16" fmla="*/ 742 w 870"/>
                <a:gd name="T17" fmla="*/ 380 h 931"/>
                <a:gd name="T18" fmla="*/ 752 w 870"/>
                <a:gd name="T19" fmla="*/ 359 h 931"/>
                <a:gd name="T20" fmla="*/ 781 w 870"/>
                <a:gd name="T21" fmla="*/ 348 h 931"/>
                <a:gd name="T22" fmla="*/ 820 w 870"/>
                <a:gd name="T23" fmla="*/ 280 h 931"/>
                <a:gd name="T24" fmla="*/ 859 w 870"/>
                <a:gd name="T25" fmla="*/ 140 h 931"/>
                <a:gd name="T26" fmla="*/ 850 w 870"/>
                <a:gd name="T27" fmla="*/ 34 h 931"/>
                <a:gd name="T28" fmla="*/ 791 w 870"/>
                <a:gd name="T29" fmla="*/ 22 h 931"/>
                <a:gd name="T30" fmla="*/ 674 w 870"/>
                <a:gd name="T31" fmla="*/ 17 h 931"/>
                <a:gd name="T32" fmla="*/ 352 w 870"/>
                <a:gd name="T33" fmla="*/ 2 h 931"/>
                <a:gd name="T34" fmla="*/ 147 w 870"/>
                <a:gd name="T35" fmla="*/ 7 h 931"/>
                <a:gd name="T36" fmla="*/ 127 w 870"/>
                <a:gd name="T37" fmla="*/ 22 h 931"/>
                <a:gd name="T38" fmla="*/ 0 w 870"/>
                <a:gd name="T39" fmla="*/ 65 h 93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70"/>
                <a:gd name="T61" fmla="*/ 0 h 931"/>
                <a:gd name="T62" fmla="*/ 870 w 870"/>
                <a:gd name="T63" fmla="*/ 931 h 93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70" h="931">
                  <a:moveTo>
                    <a:pt x="0" y="119"/>
                  </a:moveTo>
                  <a:cubicBezTo>
                    <a:pt x="7" y="231"/>
                    <a:pt x="11" y="370"/>
                    <a:pt x="39" y="480"/>
                  </a:cubicBezTo>
                  <a:cubicBezTo>
                    <a:pt x="53" y="536"/>
                    <a:pt x="103" y="593"/>
                    <a:pt x="127" y="646"/>
                  </a:cubicBezTo>
                  <a:cubicBezTo>
                    <a:pt x="152" y="701"/>
                    <a:pt x="181" y="788"/>
                    <a:pt x="225" y="832"/>
                  </a:cubicBezTo>
                  <a:cubicBezTo>
                    <a:pt x="286" y="892"/>
                    <a:pt x="328" y="906"/>
                    <a:pt x="401" y="930"/>
                  </a:cubicBezTo>
                  <a:cubicBezTo>
                    <a:pt x="456" y="927"/>
                    <a:pt x="512" y="931"/>
                    <a:pt x="566" y="920"/>
                  </a:cubicBezTo>
                  <a:cubicBezTo>
                    <a:pt x="604" y="913"/>
                    <a:pt x="671" y="805"/>
                    <a:pt x="703" y="773"/>
                  </a:cubicBezTo>
                  <a:cubicBezTo>
                    <a:pt x="706" y="763"/>
                    <a:pt x="708" y="753"/>
                    <a:pt x="713" y="744"/>
                  </a:cubicBezTo>
                  <a:cubicBezTo>
                    <a:pt x="721" y="727"/>
                    <a:pt x="734" y="712"/>
                    <a:pt x="742" y="695"/>
                  </a:cubicBezTo>
                  <a:cubicBezTo>
                    <a:pt x="747" y="683"/>
                    <a:pt x="745" y="667"/>
                    <a:pt x="752" y="656"/>
                  </a:cubicBezTo>
                  <a:cubicBezTo>
                    <a:pt x="758" y="646"/>
                    <a:pt x="771" y="643"/>
                    <a:pt x="781" y="637"/>
                  </a:cubicBezTo>
                  <a:cubicBezTo>
                    <a:pt x="803" y="594"/>
                    <a:pt x="811" y="558"/>
                    <a:pt x="820" y="510"/>
                  </a:cubicBezTo>
                  <a:cubicBezTo>
                    <a:pt x="827" y="418"/>
                    <a:pt x="832" y="342"/>
                    <a:pt x="859" y="256"/>
                  </a:cubicBezTo>
                  <a:cubicBezTo>
                    <a:pt x="856" y="191"/>
                    <a:pt x="870" y="123"/>
                    <a:pt x="850" y="61"/>
                  </a:cubicBezTo>
                  <a:cubicBezTo>
                    <a:pt x="844" y="41"/>
                    <a:pt x="811" y="48"/>
                    <a:pt x="791" y="41"/>
                  </a:cubicBezTo>
                  <a:cubicBezTo>
                    <a:pt x="754" y="28"/>
                    <a:pt x="713" y="35"/>
                    <a:pt x="674" y="31"/>
                  </a:cubicBezTo>
                  <a:cubicBezTo>
                    <a:pt x="562" y="19"/>
                    <a:pt x="471" y="8"/>
                    <a:pt x="352" y="2"/>
                  </a:cubicBezTo>
                  <a:cubicBezTo>
                    <a:pt x="284" y="5"/>
                    <a:pt x="214" y="0"/>
                    <a:pt x="147" y="12"/>
                  </a:cubicBezTo>
                  <a:cubicBezTo>
                    <a:pt x="135" y="14"/>
                    <a:pt x="135" y="33"/>
                    <a:pt x="127" y="41"/>
                  </a:cubicBezTo>
                  <a:cubicBezTo>
                    <a:pt x="89" y="79"/>
                    <a:pt x="47" y="96"/>
                    <a:pt x="0" y="119"/>
                  </a:cubicBez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chemeClr val="accent2"/>
              </a:bgClr>
            </a:pattFill>
            <a:ln w="15875" cap="flat" cmpd="sng">
              <a:noFill/>
              <a:prstDash val="solid"/>
              <a:round/>
              <a:headEnd type="none" w="med" len="med"/>
              <a:tailEnd type="none" w="lg" len="lg"/>
            </a:ln>
          </p:spPr>
          <p:txBody>
            <a:bodyPr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306" name="AutoShape 4" descr="Large confetti"/>
            <p:cNvSpPr>
              <a:spLocks noChangeArrowheads="1"/>
            </p:cNvSpPr>
            <p:nvPr/>
          </p:nvSpPr>
          <p:spPr bwMode="auto">
            <a:xfrm rot="5400000">
              <a:off x="2400" y="1392"/>
              <a:ext cx="624" cy="2256"/>
            </a:xfrm>
            <a:prstGeom prst="can">
              <a:avLst>
                <a:gd name="adj" fmla="val 53478"/>
              </a:avLst>
            </a:prstGeom>
            <a:pattFill prst="lgConfetti">
              <a:fgClr>
                <a:srgbClr val="FF0000"/>
              </a:fgClr>
              <a:bgClr>
                <a:schemeClr val="accent2"/>
              </a:bgClr>
            </a:pattFill>
            <a:ln w="22225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307" name="AutoShape 5" descr="Large confetti"/>
            <p:cNvSpPr>
              <a:spLocks noChangeArrowheads="1"/>
            </p:cNvSpPr>
            <p:nvPr/>
          </p:nvSpPr>
          <p:spPr bwMode="auto">
            <a:xfrm>
              <a:off x="3696" y="2400"/>
              <a:ext cx="672" cy="240"/>
            </a:xfrm>
            <a:prstGeom prst="rightArrow">
              <a:avLst>
                <a:gd name="adj1" fmla="val 50000"/>
                <a:gd name="adj2" fmla="val 70000"/>
              </a:avLst>
            </a:prstGeom>
            <a:pattFill prst="lgConfetti">
              <a:fgClr>
                <a:srgbClr val="FF0000"/>
              </a:fgClr>
              <a:bgClr>
                <a:schemeClr val="accent2"/>
              </a:bgClr>
            </a:patt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308" name="Line 8" descr="Large confetti"/>
            <p:cNvSpPr>
              <a:spLocks noChangeShapeType="1"/>
            </p:cNvSpPr>
            <p:nvPr/>
          </p:nvSpPr>
          <p:spPr bwMode="auto">
            <a:xfrm flipH="1">
              <a:off x="1968" y="3168"/>
              <a:ext cx="288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309" name="Line 9" descr="Large confetti"/>
            <p:cNvSpPr>
              <a:spLocks noChangeShapeType="1"/>
            </p:cNvSpPr>
            <p:nvPr/>
          </p:nvSpPr>
          <p:spPr bwMode="auto">
            <a:xfrm flipH="1">
              <a:off x="2304" y="3456"/>
              <a:ext cx="288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310" name="Line 10" descr="Large confetti"/>
            <p:cNvSpPr>
              <a:spLocks noChangeShapeType="1"/>
            </p:cNvSpPr>
            <p:nvPr/>
          </p:nvSpPr>
          <p:spPr bwMode="auto">
            <a:xfrm>
              <a:off x="2928" y="3456"/>
              <a:ext cx="192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311" name="Line 11" descr="Large confetti"/>
            <p:cNvSpPr>
              <a:spLocks noChangeShapeType="1"/>
            </p:cNvSpPr>
            <p:nvPr/>
          </p:nvSpPr>
          <p:spPr bwMode="auto">
            <a:xfrm>
              <a:off x="3072" y="3216"/>
              <a:ext cx="288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rIns="4572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1270" name="Text Box 12"/>
          <p:cNvSpPr txBox="1">
            <a:spLocks noChangeArrowheads="1"/>
          </p:cNvSpPr>
          <p:nvPr/>
        </p:nvSpPr>
        <p:spPr bwMode="auto">
          <a:xfrm>
            <a:off x="685800" y="2590800"/>
            <a:ext cx="182245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Flow-limited; Diffusion is rapid</a:t>
            </a:r>
          </a:p>
        </p:txBody>
      </p:sp>
      <p:sp>
        <p:nvSpPr>
          <p:cNvPr id="11271" name="Text Box 16"/>
          <p:cNvSpPr txBox="1">
            <a:spLocks noChangeArrowheads="1"/>
          </p:cNvSpPr>
          <p:nvPr/>
        </p:nvSpPr>
        <p:spPr bwMode="auto">
          <a:xfrm>
            <a:off x="7162800" y="4657725"/>
            <a:ext cx="60325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flow</a:t>
            </a:r>
          </a:p>
        </p:txBody>
      </p:sp>
      <p:sp>
        <p:nvSpPr>
          <p:cNvPr id="11272" name="Text Box 25"/>
          <p:cNvSpPr txBox="1">
            <a:spLocks noChangeArrowheads="1"/>
          </p:cNvSpPr>
          <p:nvPr/>
        </p:nvSpPr>
        <p:spPr bwMode="auto">
          <a:xfrm>
            <a:off x="762000" y="4495800"/>
            <a:ext cx="1822450" cy="69056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Diffusion limited;</a:t>
            </a:r>
          </a:p>
          <a:p>
            <a:pPr>
              <a:spcAft>
                <a:spcPct val="25000"/>
              </a:spcAft>
            </a:pPr>
            <a:r>
              <a:rPr lang="en-US" sz="1700"/>
              <a:t>Diffusion is slow</a:t>
            </a:r>
          </a:p>
        </p:txBody>
      </p:sp>
      <p:sp>
        <p:nvSpPr>
          <p:cNvPr id="11273" name="Freeform 18"/>
          <p:cNvSpPr>
            <a:spLocks/>
          </p:cNvSpPr>
          <p:nvPr/>
        </p:nvSpPr>
        <p:spPr bwMode="auto">
          <a:xfrm>
            <a:off x="3997325" y="5080000"/>
            <a:ext cx="1119188" cy="863600"/>
          </a:xfrm>
          <a:custGeom>
            <a:avLst/>
            <a:gdLst>
              <a:gd name="T0" fmla="*/ 0 w 870"/>
              <a:gd name="T1" fmla="*/ 2147483647 h 931"/>
              <a:gd name="T2" fmla="*/ 2147483647 w 870"/>
              <a:gd name="T3" fmla="*/ 2147483647 h 931"/>
              <a:gd name="T4" fmla="*/ 2147483647 w 870"/>
              <a:gd name="T5" fmla="*/ 2147483647 h 931"/>
              <a:gd name="T6" fmla="*/ 2147483647 w 870"/>
              <a:gd name="T7" fmla="*/ 2147483647 h 931"/>
              <a:gd name="T8" fmla="*/ 2147483647 w 870"/>
              <a:gd name="T9" fmla="*/ 2147483647 h 931"/>
              <a:gd name="T10" fmla="*/ 2147483647 w 870"/>
              <a:gd name="T11" fmla="*/ 2147483647 h 931"/>
              <a:gd name="T12" fmla="*/ 2147483647 w 870"/>
              <a:gd name="T13" fmla="*/ 2147483647 h 931"/>
              <a:gd name="T14" fmla="*/ 2147483647 w 870"/>
              <a:gd name="T15" fmla="*/ 2147483647 h 931"/>
              <a:gd name="T16" fmla="*/ 2147483647 w 870"/>
              <a:gd name="T17" fmla="*/ 2147483647 h 931"/>
              <a:gd name="T18" fmla="*/ 2147483647 w 870"/>
              <a:gd name="T19" fmla="*/ 2147483647 h 931"/>
              <a:gd name="T20" fmla="*/ 2147483647 w 870"/>
              <a:gd name="T21" fmla="*/ 2147483647 h 931"/>
              <a:gd name="T22" fmla="*/ 2147483647 w 870"/>
              <a:gd name="T23" fmla="*/ 2147483647 h 931"/>
              <a:gd name="T24" fmla="*/ 2147483647 w 870"/>
              <a:gd name="T25" fmla="*/ 2147483647 h 931"/>
              <a:gd name="T26" fmla="*/ 2147483647 w 870"/>
              <a:gd name="T27" fmla="*/ 2147483647 h 931"/>
              <a:gd name="T28" fmla="*/ 2147483647 w 870"/>
              <a:gd name="T29" fmla="*/ 2147483647 h 931"/>
              <a:gd name="T30" fmla="*/ 2147483647 w 870"/>
              <a:gd name="T31" fmla="*/ 2147483647 h 931"/>
              <a:gd name="T32" fmla="*/ 2147483647 w 870"/>
              <a:gd name="T33" fmla="*/ 2147483647 h 931"/>
              <a:gd name="T34" fmla="*/ 2147483647 w 870"/>
              <a:gd name="T35" fmla="*/ 2147483647 h 931"/>
              <a:gd name="T36" fmla="*/ 2147483647 w 870"/>
              <a:gd name="T37" fmla="*/ 2147483647 h 931"/>
              <a:gd name="T38" fmla="*/ 0 w 870"/>
              <a:gd name="T39" fmla="*/ 2147483647 h 93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870"/>
              <a:gd name="T61" fmla="*/ 0 h 931"/>
              <a:gd name="T62" fmla="*/ 870 w 870"/>
              <a:gd name="T63" fmla="*/ 931 h 93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870" h="931">
                <a:moveTo>
                  <a:pt x="0" y="119"/>
                </a:moveTo>
                <a:cubicBezTo>
                  <a:pt x="7" y="231"/>
                  <a:pt x="11" y="370"/>
                  <a:pt x="39" y="480"/>
                </a:cubicBezTo>
                <a:cubicBezTo>
                  <a:pt x="53" y="536"/>
                  <a:pt x="103" y="593"/>
                  <a:pt x="127" y="646"/>
                </a:cubicBezTo>
                <a:cubicBezTo>
                  <a:pt x="152" y="701"/>
                  <a:pt x="181" y="788"/>
                  <a:pt x="225" y="832"/>
                </a:cubicBezTo>
                <a:cubicBezTo>
                  <a:pt x="286" y="892"/>
                  <a:pt x="328" y="906"/>
                  <a:pt x="401" y="930"/>
                </a:cubicBezTo>
                <a:cubicBezTo>
                  <a:pt x="456" y="927"/>
                  <a:pt x="512" y="931"/>
                  <a:pt x="566" y="920"/>
                </a:cubicBezTo>
                <a:cubicBezTo>
                  <a:pt x="604" y="913"/>
                  <a:pt x="671" y="805"/>
                  <a:pt x="703" y="773"/>
                </a:cubicBezTo>
                <a:cubicBezTo>
                  <a:pt x="706" y="763"/>
                  <a:pt x="708" y="753"/>
                  <a:pt x="713" y="744"/>
                </a:cubicBezTo>
                <a:cubicBezTo>
                  <a:pt x="721" y="727"/>
                  <a:pt x="734" y="712"/>
                  <a:pt x="742" y="695"/>
                </a:cubicBezTo>
                <a:cubicBezTo>
                  <a:pt x="747" y="683"/>
                  <a:pt x="745" y="667"/>
                  <a:pt x="752" y="656"/>
                </a:cubicBezTo>
                <a:cubicBezTo>
                  <a:pt x="758" y="646"/>
                  <a:pt x="771" y="643"/>
                  <a:pt x="781" y="637"/>
                </a:cubicBezTo>
                <a:cubicBezTo>
                  <a:pt x="803" y="594"/>
                  <a:pt x="811" y="558"/>
                  <a:pt x="820" y="510"/>
                </a:cubicBezTo>
                <a:cubicBezTo>
                  <a:pt x="827" y="418"/>
                  <a:pt x="832" y="342"/>
                  <a:pt x="859" y="256"/>
                </a:cubicBezTo>
                <a:cubicBezTo>
                  <a:pt x="856" y="191"/>
                  <a:pt x="870" y="123"/>
                  <a:pt x="850" y="61"/>
                </a:cubicBezTo>
                <a:cubicBezTo>
                  <a:pt x="844" y="41"/>
                  <a:pt x="811" y="48"/>
                  <a:pt x="791" y="41"/>
                </a:cubicBezTo>
                <a:cubicBezTo>
                  <a:pt x="754" y="28"/>
                  <a:pt x="713" y="35"/>
                  <a:pt x="674" y="31"/>
                </a:cubicBezTo>
                <a:cubicBezTo>
                  <a:pt x="562" y="19"/>
                  <a:pt x="471" y="8"/>
                  <a:pt x="352" y="2"/>
                </a:cubicBezTo>
                <a:cubicBezTo>
                  <a:pt x="284" y="5"/>
                  <a:pt x="214" y="0"/>
                  <a:pt x="147" y="12"/>
                </a:cubicBezTo>
                <a:cubicBezTo>
                  <a:pt x="135" y="14"/>
                  <a:pt x="135" y="33"/>
                  <a:pt x="127" y="41"/>
                </a:cubicBezTo>
                <a:cubicBezTo>
                  <a:pt x="89" y="79"/>
                  <a:pt x="47" y="96"/>
                  <a:pt x="0" y="119"/>
                </a:cubicBez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2225" cap="flat" cmpd="sng">
            <a:solidFill>
              <a:schemeClr val="tx1"/>
            </a:solidFill>
            <a:prstDash val="dash"/>
            <a:round/>
            <a:headEnd type="none" w="med" len="med"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74" name="AutoShape 19"/>
          <p:cNvSpPr>
            <a:spLocks noChangeArrowheads="1"/>
          </p:cNvSpPr>
          <p:nvPr/>
        </p:nvSpPr>
        <p:spPr bwMode="auto">
          <a:xfrm rot="5400000">
            <a:off x="4198937" y="3379788"/>
            <a:ext cx="671513" cy="2903538"/>
          </a:xfrm>
          <a:prstGeom prst="can">
            <a:avLst>
              <a:gd name="adj" fmla="val 63957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2225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75" name="AutoShape 26"/>
          <p:cNvSpPr>
            <a:spLocks noChangeArrowheads="1"/>
          </p:cNvSpPr>
          <p:nvPr/>
        </p:nvSpPr>
        <p:spPr bwMode="auto">
          <a:xfrm>
            <a:off x="3487738" y="4673600"/>
            <a:ext cx="136525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76" name="AutoShape 27"/>
          <p:cNvSpPr>
            <a:spLocks noChangeArrowheads="1"/>
          </p:cNvSpPr>
          <p:nvPr/>
        </p:nvSpPr>
        <p:spPr bwMode="auto">
          <a:xfrm>
            <a:off x="3487738" y="4849813"/>
            <a:ext cx="136525" cy="119062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77" name="AutoShape 28"/>
          <p:cNvSpPr>
            <a:spLocks noChangeArrowheads="1"/>
          </p:cNvSpPr>
          <p:nvPr/>
        </p:nvSpPr>
        <p:spPr bwMode="auto">
          <a:xfrm>
            <a:off x="3759200" y="4613275"/>
            <a:ext cx="134938" cy="119063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78" name="AutoShape 29"/>
          <p:cNvSpPr>
            <a:spLocks noChangeArrowheads="1"/>
          </p:cNvSpPr>
          <p:nvPr/>
        </p:nvSpPr>
        <p:spPr bwMode="auto">
          <a:xfrm>
            <a:off x="3690938" y="4910138"/>
            <a:ext cx="134937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79" name="AutoShape 30"/>
          <p:cNvSpPr>
            <a:spLocks noChangeArrowheads="1"/>
          </p:cNvSpPr>
          <p:nvPr/>
        </p:nvSpPr>
        <p:spPr bwMode="auto">
          <a:xfrm>
            <a:off x="4164013" y="4673600"/>
            <a:ext cx="134937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0" name="AutoShape 31"/>
          <p:cNvSpPr>
            <a:spLocks noChangeArrowheads="1"/>
          </p:cNvSpPr>
          <p:nvPr/>
        </p:nvSpPr>
        <p:spPr bwMode="auto">
          <a:xfrm>
            <a:off x="4029075" y="4849813"/>
            <a:ext cx="134938" cy="119062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1" name="AutoShape 32"/>
          <p:cNvSpPr>
            <a:spLocks noChangeArrowheads="1"/>
          </p:cNvSpPr>
          <p:nvPr/>
        </p:nvSpPr>
        <p:spPr bwMode="auto">
          <a:xfrm>
            <a:off x="4435475" y="4673600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2" name="AutoShape 33"/>
          <p:cNvSpPr>
            <a:spLocks noChangeArrowheads="1"/>
          </p:cNvSpPr>
          <p:nvPr/>
        </p:nvSpPr>
        <p:spPr bwMode="auto">
          <a:xfrm>
            <a:off x="4502150" y="5145088"/>
            <a:ext cx="134938" cy="119062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3" name="AutoShape 34"/>
          <p:cNvSpPr>
            <a:spLocks noChangeArrowheads="1"/>
          </p:cNvSpPr>
          <p:nvPr/>
        </p:nvSpPr>
        <p:spPr bwMode="auto">
          <a:xfrm>
            <a:off x="4975225" y="4613275"/>
            <a:ext cx="134938" cy="119063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4" name="AutoShape 35"/>
          <p:cNvSpPr>
            <a:spLocks noChangeArrowheads="1"/>
          </p:cNvSpPr>
          <p:nvPr/>
        </p:nvSpPr>
        <p:spPr bwMode="auto">
          <a:xfrm>
            <a:off x="4772025" y="4910138"/>
            <a:ext cx="136525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5" name="AutoShape 36"/>
          <p:cNvSpPr>
            <a:spLocks noChangeArrowheads="1"/>
          </p:cNvSpPr>
          <p:nvPr/>
        </p:nvSpPr>
        <p:spPr bwMode="auto">
          <a:xfrm>
            <a:off x="4232275" y="5205413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6" name="AutoShape 37"/>
          <p:cNvSpPr>
            <a:spLocks noChangeArrowheads="1"/>
          </p:cNvSpPr>
          <p:nvPr/>
        </p:nvSpPr>
        <p:spPr bwMode="auto">
          <a:xfrm>
            <a:off x="4705350" y="5027613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7" name="AutoShape 38"/>
          <p:cNvSpPr>
            <a:spLocks noChangeArrowheads="1"/>
          </p:cNvSpPr>
          <p:nvPr/>
        </p:nvSpPr>
        <p:spPr bwMode="auto">
          <a:xfrm>
            <a:off x="4705350" y="4613275"/>
            <a:ext cx="134938" cy="119063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8" name="AutoShape 39"/>
          <p:cNvSpPr>
            <a:spLocks noChangeArrowheads="1"/>
          </p:cNvSpPr>
          <p:nvPr/>
        </p:nvSpPr>
        <p:spPr bwMode="auto">
          <a:xfrm>
            <a:off x="4502150" y="4910138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89" name="AutoShape 40"/>
          <p:cNvSpPr>
            <a:spLocks noChangeArrowheads="1"/>
          </p:cNvSpPr>
          <p:nvPr/>
        </p:nvSpPr>
        <p:spPr bwMode="auto">
          <a:xfrm>
            <a:off x="4975225" y="4791075"/>
            <a:ext cx="134938" cy="119063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0" name="AutoShape 41"/>
          <p:cNvSpPr>
            <a:spLocks noChangeArrowheads="1"/>
          </p:cNvSpPr>
          <p:nvPr/>
        </p:nvSpPr>
        <p:spPr bwMode="auto">
          <a:xfrm>
            <a:off x="4705350" y="4791075"/>
            <a:ext cx="134938" cy="119063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1" name="AutoShape 42"/>
          <p:cNvSpPr>
            <a:spLocks noChangeArrowheads="1"/>
          </p:cNvSpPr>
          <p:nvPr/>
        </p:nvSpPr>
        <p:spPr bwMode="auto">
          <a:xfrm>
            <a:off x="4840288" y="5264150"/>
            <a:ext cx="134937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2" name="AutoShape 43"/>
          <p:cNvSpPr>
            <a:spLocks noChangeArrowheads="1"/>
          </p:cNvSpPr>
          <p:nvPr/>
        </p:nvSpPr>
        <p:spPr bwMode="auto">
          <a:xfrm>
            <a:off x="4502150" y="5441950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3" name="AutoShape 44"/>
          <p:cNvSpPr>
            <a:spLocks noChangeArrowheads="1"/>
          </p:cNvSpPr>
          <p:nvPr/>
        </p:nvSpPr>
        <p:spPr bwMode="auto">
          <a:xfrm>
            <a:off x="3960813" y="5027613"/>
            <a:ext cx="136525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4" name="AutoShape 45"/>
          <p:cNvSpPr>
            <a:spLocks noChangeArrowheads="1"/>
          </p:cNvSpPr>
          <p:nvPr/>
        </p:nvSpPr>
        <p:spPr bwMode="auto">
          <a:xfrm>
            <a:off x="4502150" y="5737225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5" name="AutoShape 46"/>
          <p:cNvSpPr>
            <a:spLocks noChangeArrowheads="1"/>
          </p:cNvSpPr>
          <p:nvPr/>
        </p:nvSpPr>
        <p:spPr bwMode="auto">
          <a:xfrm>
            <a:off x="5381625" y="4673600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6" name="AutoShape 47"/>
          <p:cNvSpPr>
            <a:spLocks noChangeArrowheads="1"/>
          </p:cNvSpPr>
          <p:nvPr/>
        </p:nvSpPr>
        <p:spPr bwMode="auto">
          <a:xfrm>
            <a:off x="4164013" y="5027613"/>
            <a:ext cx="134937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7" name="AutoShape 50"/>
          <p:cNvSpPr>
            <a:spLocks noChangeArrowheads="1"/>
          </p:cNvSpPr>
          <p:nvPr/>
        </p:nvSpPr>
        <p:spPr bwMode="auto">
          <a:xfrm>
            <a:off x="3894138" y="4732338"/>
            <a:ext cx="134937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8" name="AutoShape 51"/>
          <p:cNvSpPr>
            <a:spLocks noChangeArrowheads="1"/>
          </p:cNvSpPr>
          <p:nvPr/>
        </p:nvSpPr>
        <p:spPr bwMode="auto">
          <a:xfrm>
            <a:off x="4367213" y="4968875"/>
            <a:ext cx="134937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299" name="AutoShape 52"/>
          <p:cNvSpPr>
            <a:spLocks noChangeArrowheads="1"/>
          </p:cNvSpPr>
          <p:nvPr/>
        </p:nvSpPr>
        <p:spPr bwMode="auto">
          <a:xfrm>
            <a:off x="4298950" y="4791075"/>
            <a:ext cx="136525" cy="119063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300" name="AutoShape 53"/>
          <p:cNvSpPr>
            <a:spLocks noChangeArrowheads="1"/>
          </p:cNvSpPr>
          <p:nvPr/>
        </p:nvSpPr>
        <p:spPr bwMode="auto">
          <a:xfrm>
            <a:off x="5313363" y="4791075"/>
            <a:ext cx="134937" cy="119063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301" name="AutoShape 54"/>
          <p:cNvSpPr>
            <a:spLocks noChangeArrowheads="1"/>
          </p:cNvSpPr>
          <p:nvPr/>
        </p:nvSpPr>
        <p:spPr bwMode="auto">
          <a:xfrm>
            <a:off x="5178425" y="4968875"/>
            <a:ext cx="134938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302" name="AutoShape 55"/>
          <p:cNvSpPr>
            <a:spLocks noChangeArrowheads="1"/>
          </p:cNvSpPr>
          <p:nvPr/>
        </p:nvSpPr>
        <p:spPr bwMode="auto">
          <a:xfrm>
            <a:off x="4637088" y="5264150"/>
            <a:ext cx="134937" cy="117475"/>
          </a:xfrm>
          <a:prstGeom prst="diamond">
            <a:avLst/>
          </a:prstGeom>
          <a:solidFill>
            <a:schemeClr val="tx1"/>
          </a:solidFill>
          <a:ln w="22225">
            <a:solidFill>
              <a:schemeClr val="tx1"/>
            </a:solidFill>
            <a:prstDash val="dash"/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303" name="AutoShape 20"/>
          <p:cNvSpPr>
            <a:spLocks noChangeArrowheads="1"/>
          </p:cNvSpPr>
          <p:nvPr/>
        </p:nvSpPr>
        <p:spPr bwMode="auto">
          <a:xfrm>
            <a:off x="5800725" y="4737100"/>
            <a:ext cx="863600" cy="258763"/>
          </a:xfrm>
          <a:prstGeom prst="rightArrow">
            <a:avLst>
              <a:gd name="adj1" fmla="val 50000"/>
              <a:gd name="adj2" fmla="val 83435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22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endParaRPr lang="en-US"/>
          </a:p>
        </p:txBody>
      </p:sp>
      <p:sp>
        <p:nvSpPr>
          <p:cNvPr id="11304" name="Text Box 59"/>
          <p:cNvSpPr txBox="1">
            <a:spLocks noChangeArrowheads="1"/>
          </p:cNvSpPr>
          <p:nvPr/>
        </p:nvSpPr>
        <p:spPr bwMode="auto">
          <a:xfrm>
            <a:off x="685800" y="6186488"/>
            <a:ext cx="7924800" cy="3667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algn="ctr">
              <a:spcAft>
                <a:spcPct val="25000"/>
              </a:spcAft>
            </a:pPr>
            <a:r>
              <a:rPr lang="en-US" sz="1700"/>
              <a:t>With edema increased diffusion distance may limit supply of nutrients to tissues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76200"/>
            <a:ext cx="5334000" cy="6858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ea typeface="ＭＳ Ｐゴシック" pitchFamily="34" charset="-128"/>
              </a:rPr>
              <a:t>Transcapillary exchange of fluid impacts plasma &amp; interstitial fluid volumes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85800" y="823913"/>
            <a:ext cx="7772400" cy="55229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lIns="182880" anchor="ctr">
            <a:spAutoFit/>
          </a:bodyPr>
          <a:lstStyle/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Total body water content is maintained nearly constant by control mechanisms that operate through thirst (input) and kidney function (output)</a:t>
            </a:r>
          </a:p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Total body water can be divided into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Extracellular fluid (ECF)</a:t>
            </a:r>
          </a:p>
          <a:p>
            <a:pPr lvl="2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Plasma</a:t>
            </a:r>
          </a:p>
          <a:p>
            <a:pPr lvl="2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Interstitial fluid including lymph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Intracellular fluid (ICF)</a:t>
            </a:r>
          </a:p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 b="1"/>
              <a:t>The distribution of fluid between plasma and interstitium depends on: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 b="1"/>
              <a:t>1. Osmotic pressure due to plasma proteins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 b="1"/>
              <a:t>2. Capillary hydrostatic pressure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 b="1"/>
              <a:t>3.Osmotic pressure due to proteins in interstitial fluid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 b="1"/>
              <a:t>4. Interstitial fluid hydrostatic pressure</a:t>
            </a:r>
          </a:p>
          <a:p>
            <a:pPr lvl="1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(These are the Starling Forces)</a:t>
            </a:r>
          </a:p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Imbalances in these factors may produce edema &amp; decrease blood volume.</a:t>
            </a:r>
          </a:p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 i="1"/>
              <a:t>Edema</a:t>
            </a:r>
            <a:r>
              <a:rPr lang="en-US" sz="1700"/>
              <a:t> is </a:t>
            </a:r>
            <a:r>
              <a:rPr lang="ja-JP" altLang="en-US" sz="1700"/>
              <a:t>“</a:t>
            </a:r>
            <a:r>
              <a:rPr lang="en-US" altLang="ja-JP" sz="1700">
                <a:solidFill>
                  <a:srgbClr val="000000"/>
                </a:solidFill>
                <a:cs typeface="Times New Roman" pitchFamily="18" charset="0"/>
              </a:rPr>
              <a:t>a palpable swelling produced by expansion of the interstitial fluid volume.</a:t>
            </a:r>
            <a:r>
              <a:rPr lang="ja-JP" altLang="en-US" sz="1700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en-US" altLang="ja-JP" sz="1700"/>
              <a:t> </a:t>
            </a:r>
            <a:endParaRPr lang="en-US" sz="17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6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0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rgbClr val="000000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91440" rIns="45720" bIns="9144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rgbClr val="000000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91440" rIns="45720" bIns="9144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3532</TotalTime>
  <Words>1764</Words>
  <Application>Microsoft Office PowerPoint</Application>
  <PresentationFormat>On-screen Show (4:3)</PresentationFormat>
  <Paragraphs>334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Default Design</vt:lpstr>
      <vt:lpstr>Worksheet</vt:lpstr>
      <vt:lpstr>Equation</vt:lpstr>
      <vt:lpstr>Microcirculation: introduction</vt:lpstr>
      <vt:lpstr>Microvascular unit</vt:lpstr>
      <vt:lpstr>Structures in the microcirculation</vt:lpstr>
      <vt:lpstr>Capillary Structure</vt:lpstr>
      <vt:lpstr>The Permeability Surface area term for diffusion across a capillary wall</vt:lpstr>
      <vt:lpstr>Transcapillary exchange of lipid soluble substances</vt:lpstr>
      <vt:lpstr>Transcapillary exchange of water soluble substances</vt:lpstr>
      <vt:lpstr>Flow &amp; diffusion limits on exchange`</vt:lpstr>
      <vt:lpstr>Transcapillary exchange of fluid impacts plasma &amp; interstitial fluid volumes</vt:lpstr>
      <vt:lpstr>Osmosis</vt:lpstr>
      <vt:lpstr>Definition of an osmole</vt:lpstr>
      <vt:lpstr>Normal plasma osmolality</vt:lpstr>
      <vt:lpstr>Starling forces in capillaries</vt:lpstr>
      <vt:lpstr>Calculation of net filtration pressure</vt:lpstr>
      <vt:lpstr>Starling forces &amp; lymph flow in various tissues</vt:lpstr>
      <vt:lpstr>Factors that influence lymph flow</vt:lpstr>
      <vt:lpstr>Lymphatic circulation</vt:lpstr>
      <vt:lpstr>Arteriolar Tone and Capillary Hydrostatic Pressure</vt:lpstr>
      <vt:lpstr>Absorption of interstitial fluid into the circulation compensates in hemorrhage</vt:lpstr>
      <vt:lpstr>Three physiological roles of arteriolar tone </vt:lpstr>
      <vt:lpstr>Edema safety factors</vt:lpstr>
      <vt:lpstr>Edema formation</vt:lpstr>
    </vt:vector>
  </TitlesOfParts>
  <Company>Medical College of Ohio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Systems</dc:creator>
  <cp:lastModifiedBy>spayne</cp:lastModifiedBy>
  <cp:revision>241</cp:revision>
  <dcterms:created xsi:type="dcterms:W3CDTF">2004-10-12T12:33:24Z</dcterms:created>
  <dcterms:modified xsi:type="dcterms:W3CDTF">2011-11-04T14:09:07Z</dcterms:modified>
</cp:coreProperties>
</file>